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0" r:id="rId4"/>
    <p:sldId id="261" r:id="rId5"/>
    <p:sldId id="263" r:id="rId6"/>
    <p:sldId id="262" r:id="rId7"/>
    <p:sldId id="264" r:id="rId8"/>
    <p:sldId id="271" r:id="rId9"/>
    <p:sldId id="265" r:id="rId10"/>
    <p:sldId id="270" r:id="rId11"/>
    <p:sldId id="267" r:id="rId12"/>
    <p:sldId id="268" r:id="rId13"/>
    <p:sldId id="269"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E47"/>
    <a:srgbClr val="339933"/>
    <a:srgbClr val="00CC00"/>
    <a:srgbClr val="33CC33"/>
    <a:srgbClr val="00008A"/>
    <a:srgbClr val="000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4" autoAdjust="0"/>
  </p:normalViewPr>
  <p:slideViewPr>
    <p:cSldViewPr>
      <p:cViewPr>
        <p:scale>
          <a:sx n="90" d="100"/>
          <a:sy n="90" d="100"/>
        </p:scale>
        <p:origin x="-348" y="26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F4C3A4D-BA0F-4443-AED0-B8C4A507625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C3A4D-BA0F-4443-AED0-B8C4A5076257}"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C3A4D-BA0F-4443-AED0-B8C4A5076257}"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047A-2699-4716-9F9F-DEE43BFDE9FF}" type="datetimeFigureOut">
              <a:rPr lang="en-US" smtClean="0"/>
              <a:t>3/25/2014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BFA047A-2699-4716-9F9F-DEE43BFDE9FF}" type="datetimeFigureOut">
              <a:rPr lang="en-US" smtClean="0"/>
              <a:t>3/25/2014</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BFA047A-2699-4716-9F9F-DEE43BFDE9FF}" type="datetimeFigureOut">
              <a:rPr lang="en-US" smtClean="0"/>
              <a:t>3/25/2014</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BFA047A-2699-4716-9F9F-DEE43BFDE9FF}" type="datetimeFigureOut">
              <a:rPr lang="en-US" smtClean="0"/>
              <a:t>3/25/2014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F4C3A4D-BA0F-4443-AED0-B8C4A507625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09800"/>
            <a:ext cx="7175351" cy="878767"/>
          </a:xfrm>
        </p:spPr>
        <p:txBody>
          <a:bodyPr/>
          <a:lstStyle/>
          <a:p>
            <a:pPr marL="182880" indent="0" algn="ctr">
              <a:buNone/>
            </a:pPr>
            <a:r>
              <a:rPr lang="en-US" sz="3200" b="1" dirty="0" smtClean="0"/>
              <a:t>A Vision of Opportunities</a:t>
            </a:r>
            <a:endParaRPr lang="en-US" sz="3200" b="1" dirty="0"/>
          </a:p>
        </p:txBody>
      </p:sp>
      <p:sp>
        <p:nvSpPr>
          <p:cNvPr id="3" name="Subtitle 2"/>
          <p:cNvSpPr>
            <a:spLocks noGrp="1"/>
          </p:cNvSpPr>
          <p:nvPr>
            <p:ph type="subTitle" idx="1"/>
          </p:nvPr>
        </p:nvSpPr>
        <p:spPr>
          <a:xfrm>
            <a:off x="1727200" y="4191000"/>
            <a:ext cx="5712179" cy="685800"/>
          </a:xfrm>
        </p:spPr>
        <p:txBody>
          <a:bodyPr/>
          <a:lstStyle/>
          <a:p>
            <a:r>
              <a:rPr lang="en-US" dirty="0"/>
              <a:t>p</a:t>
            </a:r>
            <a:r>
              <a:rPr lang="en-US" dirty="0" smtClean="0"/>
              <a:t>resented by </a:t>
            </a:r>
            <a:r>
              <a:rPr lang="en-US" dirty="0" smtClean="0"/>
              <a:t>LAMERE</a:t>
            </a:r>
            <a:endParaRPr lang="en-US" dirty="0" smtClean="0"/>
          </a:p>
        </p:txBody>
      </p:sp>
      <p:sp>
        <p:nvSpPr>
          <p:cNvPr id="4" name="Subtitle 2"/>
          <p:cNvSpPr txBox="1">
            <a:spLocks/>
          </p:cNvSpPr>
          <p:nvPr/>
        </p:nvSpPr>
        <p:spPr>
          <a:xfrm>
            <a:off x="1672883" y="5181600"/>
            <a:ext cx="5712179" cy="49671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r>
              <a:rPr lang="en-US" sz="1000" smtClean="0"/>
              <a:t>3/25/2014 7:25 AM</a:t>
            </a:r>
            <a:endParaRPr lang="en-US" sz="1000" dirty="0"/>
          </a:p>
        </p:txBody>
      </p:sp>
      <p:sp>
        <p:nvSpPr>
          <p:cNvPr id="5" name="Title 1"/>
          <p:cNvSpPr txBox="1">
            <a:spLocks/>
          </p:cNvSpPr>
          <p:nvPr/>
        </p:nvSpPr>
        <p:spPr>
          <a:xfrm>
            <a:off x="1112873" y="3058154"/>
            <a:ext cx="7175351" cy="34043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t>(opportunities in the market </a:t>
            </a:r>
            <a:r>
              <a:rPr lang="en-US" sz="1500" dirty="0" smtClean="0"/>
              <a:t>for the </a:t>
            </a:r>
            <a:r>
              <a:rPr lang="en-US" sz="1500" dirty="0"/>
              <a:t>growth of your company)</a:t>
            </a:r>
          </a:p>
        </p:txBody>
      </p:sp>
    </p:spTree>
    <p:extLst>
      <p:ext uri="{BB962C8B-B14F-4D97-AF65-F5344CB8AC3E}">
        <p14:creationId xmlns:p14="http://schemas.microsoft.com/office/powerpoint/2010/main" val="304819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dirty="0" smtClean="0">
                <a:solidFill>
                  <a:srgbClr val="0000CC"/>
                </a:solidFill>
              </a:rPr>
              <a:t>What About Your Situation?</a:t>
            </a:r>
            <a:endParaRPr lang="en-US" sz="2400" dirty="0"/>
          </a:p>
        </p:txBody>
      </p:sp>
      <p:sp>
        <p:nvSpPr>
          <p:cNvPr id="6" name="Content Placeholder 2"/>
          <p:cNvSpPr>
            <a:spLocks noGrp="1"/>
          </p:cNvSpPr>
          <p:nvPr>
            <p:ph idx="1"/>
          </p:nvPr>
        </p:nvSpPr>
        <p:spPr>
          <a:xfrm>
            <a:off x="1066800" y="1905000"/>
            <a:ext cx="7010400" cy="3048000"/>
          </a:xfrm>
        </p:spPr>
        <p:txBody>
          <a:bodyPr>
            <a:noAutofit/>
          </a:bodyPr>
          <a:lstStyle/>
          <a:p>
            <a:pPr>
              <a:buFont typeface="Wingdings" panose="05000000000000000000" pitchFamily="2" charset="2"/>
              <a:buChar char="q"/>
            </a:pPr>
            <a:r>
              <a:rPr lang="en-US" sz="1600" b="1" dirty="0"/>
              <a:t>What </a:t>
            </a:r>
            <a:r>
              <a:rPr lang="en-US" sz="1600" b="1" dirty="0" smtClean="0"/>
              <a:t>changes and developments are occurring in your industry?</a:t>
            </a:r>
          </a:p>
          <a:p>
            <a:pPr lvl="1">
              <a:buFont typeface="Arial" panose="020B0604020202020204" pitchFamily="34" charset="0"/>
              <a:buChar char="•"/>
            </a:pPr>
            <a:r>
              <a:rPr lang="en-US" sz="1400" dirty="0" smtClean="0"/>
              <a:t>How can you take advantage of them?</a:t>
            </a:r>
          </a:p>
          <a:p>
            <a:pPr>
              <a:buFont typeface="Wingdings" panose="05000000000000000000" pitchFamily="2" charset="2"/>
              <a:buChar char="q"/>
            </a:pPr>
            <a:r>
              <a:rPr lang="en-US" sz="1600" b="1" dirty="0" smtClean="0"/>
              <a:t>What developments are occurring in society that relate to your field?</a:t>
            </a:r>
          </a:p>
          <a:p>
            <a:pPr lvl="1">
              <a:buFont typeface="Arial" panose="020B0604020202020204" pitchFamily="34" charset="0"/>
              <a:buChar char="•"/>
            </a:pPr>
            <a:r>
              <a:rPr lang="en-US" sz="1400" dirty="0" smtClean="0"/>
              <a:t>How can you take advantage of these developments?</a:t>
            </a:r>
          </a:p>
          <a:p>
            <a:pPr>
              <a:buFont typeface="Wingdings" panose="05000000000000000000" pitchFamily="2" charset="2"/>
              <a:buChar char="q"/>
            </a:pPr>
            <a:r>
              <a:rPr lang="en-US" sz="1600" b="1" dirty="0"/>
              <a:t>What is occurring in related fields that you can tie </a:t>
            </a:r>
            <a:r>
              <a:rPr lang="en-US" sz="1600" b="1" dirty="0" smtClean="0"/>
              <a:t>into?</a:t>
            </a:r>
          </a:p>
          <a:p>
            <a:pPr>
              <a:buFont typeface="Wingdings" panose="05000000000000000000" pitchFamily="2" charset="2"/>
              <a:buChar char="q"/>
            </a:pPr>
            <a:r>
              <a:rPr lang="en-US" sz="1600" dirty="0" smtClean="0">
                <a:solidFill>
                  <a:srgbClr val="0000CC"/>
                </a:solidFill>
              </a:rPr>
              <a:t>Are you thinking outside your comfort zone and the familiar in considering these potentials? </a:t>
            </a:r>
          </a:p>
          <a:p>
            <a:pPr lvl="0">
              <a:buFont typeface="Wingdings" panose="05000000000000000000" pitchFamily="2" charset="2"/>
              <a:buChar char="q"/>
            </a:pPr>
            <a:endParaRPr lang="en-US" sz="1600" dirty="0"/>
          </a:p>
        </p:txBody>
      </p:sp>
    </p:spTree>
    <p:extLst>
      <p:ext uri="{BB962C8B-B14F-4D97-AF65-F5344CB8AC3E}">
        <p14:creationId xmlns:p14="http://schemas.microsoft.com/office/powerpoint/2010/main" val="55120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685800"/>
            <a:ext cx="6965245" cy="858817"/>
          </a:xfrm>
        </p:spPr>
        <p:txBody>
          <a:bodyPr>
            <a:normAutofit/>
          </a:bodyPr>
          <a:lstStyle/>
          <a:p>
            <a:r>
              <a:rPr lang="en-US" sz="2200" dirty="0" smtClean="0">
                <a:solidFill>
                  <a:srgbClr val="009E47"/>
                </a:solidFill>
              </a:rPr>
              <a:t>Rapid Developments in Underlying Technologies</a:t>
            </a:r>
            <a:endParaRPr lang="en-US" sz="2200" dirty="0">
              <a:solidFill>
                <a:srgbClr val="009E47"/>
              </a:solidFill>
            </a:endParaRPr>
          </a:p>
        </p:txBody>
      </p:sp>
      <p:sp>
        <p:nvSpPr>
          <p:cNvPr id="6" name="Content Placeholder 2"/>
          <p:cNvSpPr>
            <a:spLocks noGrp="1"/>
          </p:cNvSpPr>
          <p:nvPr>
            <p:ph idx="1"/>
          </p:nvPr>
        </p:nvSpPr>
        <p:spPr>
          <a:xfrm>
            <a:off x="1066800" y="2438400"/>
            <a:ext cx="7010400" cy="2743200"/>
          </a:xfrm>
        </p:spPr>
        <p:txBody>
          <a:bodyPr>
            <a:noAutofit/>
          </a:bodyPr>
          <a:lstStyle/>
          <a:p>
            <a:pPr lvl="0">
              <a:buFont typeface="Wingdings" panose="05000000000000000000" pitchFamily="2" charset="2"/>
              <a:buChar char="q"/>
            </a:pPr>
            <a:r>
              <a:rPr lang="en-US" sz="1600" b="1" dirty="0"/>
              <a:t>The number of new </a:t>
            </a:r>
            <a:r>
              <a:rPr lang="en-US" sz="1600" b="1" dirty="0" smtClean="0"/>
              <a:t>products and services being </a:t>
            </a:r>
            <a:r>
              <a:rPr lang="en-US" sz="1600" b="1" dirty="0"/>
              <a:t>developed </a:t>
            </a:r>
            <a:r>
              <a:rPr lang="en-US" sz="1600" b="1" dirty="0" smtClean="0"/>
              <a:t>in society is </a:t>
            </a:r>
            <a:r>
              <a:rPr lang="en-US" sz="1600" b="1" dirty="0"/>
              <a:t>increasing exponentially</a:t>
            </a:r>
            <a:r>
              <a:rPr lang="en-US" sz="1600" b="1" dirty="0" smtClean="0"/>
              <a:t>.</a:t>
            </a:r>
          </a:p>
          <a:p>
            <a:pPr lvl="0">
              <a:buFont typeface="Wingdings" panose="05000000000000000000" pitchFamily="2" charset="2"/>
              <a:buChar char="q"/>
            </a:pPr>
            <a:r>
              <a:rPr lang="en-US" sz="1600" b="1" dirty="0" smtClean="0"/>
              <a:t>But the </a:t>
            </a:r>
            <a:r>
              <a:rPr lang="en-US" sz="1600" b="1" u="sng" dirty="0" smtClean="0"/>
              <a:t>technologies</a:t>
            </a:r>
            <a:r>
              <a:rPr lang="en-US" sz="1600" b="1" dirty="0" smtClean="0"/>
              <a:t> underlying these is increasing exponentially as well.</a:t>
            </a:r>
          </a:p>
          <a:p>
            <a:pPr lvl="1">
              <a:buFont typeface="Arial" panose="020B0604020202020204" pitchFamily="34" charset="0"/>
              <a:buChar char="•"/>
            </a:pPr>
            <a:r>
              <a:rPr lang="en-US" sz="1400" dirty="0" smtClean="0">
                <a:solidFill>
                  <a:srgbClr val="0000CC"/>
                </a:solidFill>
              </a:rPr>
              <a:t>E.g. new processes, new means of production, </a:t>
            </a:r>
            <a:r>
              <a:rPr lang="en-US" sz="1400" dirty="0">
                <a:solidFill>
                  <a:srgbClr val="0000CC"/>
                </a:solidFill>
              </a:rPr>
              <a:t>new means of </a:t>
            </a:r>
            <a:r>
              <a:rPr lang="en-US" sz="1400" dirty="0" smtClean="0">
                <a:solidFill>
                  <a:srgbClr val="0000CC"/>
                </a:solidFill>
              </a:rPr>
              <a:t>delivery, new materials, new tools, the expanding power of Internet &amp; communications, etc.</a:t>
            </a:r>
          </a:p>
          <a:p>
            <a:pPr>
              <a:buFont typeface="Wingdings" panose="05000000000000000000" pitchFamily="2" charset="2"/>
              <a:buChar char="q"/>
            </a:pPr>
            <a:r>
              <a:rPr lang="en-US" sz="1600" b="1" dirty="0" smtClean="0"/>
              <a:t>Thus the time from the idea, the </a:t>
            </a:r>
            <a:r>
              <a:rPr lang="en-US" sz="1600" b="1" dirty="0"/>
              <a:t>invention </a:t>
            </a:r>
            <a:r>
              <a:rPr lang="en-US" sz="1600" b="1" dirty="0" smtClean="0"/>
              <a:t>to </a:t>
            </a:r>
            <a:r>
              <a:rPr lang="en-US" sz="1600" b="1" dirty="0"/>
              <a:t>acceptance in the marketplace has shrunk from decades to months. </a:t>
            </a:r>
          </a:p>
          <a:p>
            <a:pPr lvl="0">
              <a:buFont typeface="Wingdings" panose="05000000000000000000" pitchFamily="2" charset="2"/>
              <a:buChar char="q"/>
            </a:pPr>
            <a:r>
              <a:rPr lang="en-US" sz="1600" b="1" dirty="0" smtClean="0"/>
              <a:t>As a result in virtually every industry more </a:t>
            </a:r>
            <a:r>
              <a:rPr lang="en-US" sz="1600" b="1" dirty="0"/>
              <a:t>and better opportunities are </a:t>
            </a:r>
            <a:r>
              <a:rPr lang="en-US" sz="1600" b="1" dirty="0" smtClean="0"/>
              <a:t>thrown up </a:t>
            </a:r>
            <a:r>
              <a:rPr lang="en-US" sz="1600" b="1" dirty="0"/>
              <a:t>for grabs every year, every month, almost every day</a:t>
            </a:r>
            <a:r>
              <a:rPr lang="en-US" sz="1600" b="1" dirty="0" smtClean="0"/>
              <a:t>.</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371600"/>
            <a:ext cx="1066800" cy="7079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158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dirty="0" smtClean="0">
                <a:solidFill>
                  <a:srgbClr val="0000CC"/>
                </a:solidFill>
              </a:rPr>
              <a:t>New Technologies and Your Business</a:t>
            </a:r>
            <a:endParaRPr lang="en-US" sz="2400" dirty="0"/>
          </a:p>
        </p:txBody>
      </p:sp>
      <p:sp>
        <p:nvSpPr>
          <p:cNvPr id="6" name="Content Placeholder 2"/>
          <p:cNvSpPr>
            <a:spLocks noGrp="1"/>
          </p:cNvSpPr>
          <p:nvPr>
            <p:ph idx="1"/>
          </p:nvPr>
        </p:nvSpPr>
        <p:spPr>
          <a:xfrm>
            <a:off x="1066800" y="1905000"/>
            <a:ext cx="7010400" cy="2438400"/>
          </a:xfrm>
        </p:spPr>
        <p:txBody>
          <a:bodyPr>
            <a:noAutofit/>
          </a:bodyPr>
          <a:lstStyle/>
          <a:p>
            <a:pPr lvl="0">
              <a:spcBef>
                <a:spcPts val="600"/>
              </a:spcBef>
              <a:buFont typeface="Wingdings" panose="05000000000000000000" pitchFamily="2" charset="2"/>
              <a:buChar char="q"/>
            </a:pPr>
            <a:r>
              <a:rPr lang="en-US" sz="1600" dirty="0"/>
              <a:t>Think about your industry and your </a:t>
            </a:r>
            <a:r>
              <a:rPr lang="en-US" sz="1600" dirty="0" smtClean="0"/>
              <a:t>business.</a:t>
            </a:r>
          </a:p>
          <a:p>
            <a:pPr lvl="0">
              <a:spcBef>
                <a:spcPts val="600"/>
              </a:spcBef>
              <a:buFont typeface="Wingdings" panose="05000000000000000000" pitchFamily="2" charset="2"/>
              <a:buChar char="q"/>
            </a:pPr>
            <a:r>
              <a:rPr lang="en-US" sz="1600" b="1" dirty="0" smtClean="0"/>
              <a:t>What </a:t>
            </a:r>
            <a:r>
              <a:rPr lang="en-US" sz="1600" b="1" dirty="0"/>
              <a:t>are the technological developments that have created opportunities for new or improved products or services in your industry </a:t>
            </a:r>
            <a:r>
              <a:rPr lang="en-US" sz="1600" b="1" u="sng" dirty="0"/>
              <a:t>over the past decade</a:t>
            </a:r>
            <a:r>
              <a:rPr lang="en-US" sz="1600" b="1" dirty="0"/>
              <a:t>? </a:t>
            </a:r>
            <a:endParaRPr lang="en-US" sz="1600" b="1" dirty="0" smtClean="0"/>
          </a:p>
          <a:p>
            <a:pPr lvl="0">
              <a:spcBef>
                <a:spcPts val="600"/>
              </a:spcBef>
              <a:buFont typeface="Wingdings" panose="05000000000000000000" pitchFamily="2" charset="2"/>
              <a:buChar char="q"/>
            </a:pPr>
            <a:r>
              <a:rPr lang="en-US" sz="1600" b="1" dirty="0" smtClean="0"/>
              <a:t>What </a:t>
            </a:r>
            <a:r>
              <a:rPr lang="en-US" sz="1600" b="1" dirty="0"/>
              <a:t>technological developments are </a:t>
            </a:r>
            <a:r>
              <a:rPr lang="en-US" sz="1600" b="1" u="sng" dirty="0"/>
              <a:t>now emerging</a:t>
            </a:r>
            <a:r>
              <a:rPr lang="en-US" sz="1600" b="1" dirty="0"/>
              <a:t> which represent new opportunities in the immediate future? </a:t>
            </a:r>
            <a:endParaRPr lang="en-US" sz="1600" b="1" dirty="0" smtClean="0"/>
          </a:p>
          <a:p>
            <a:pPr lvl="0">
              <a:spcBef>
                <a:spcPts val="600"/>
              </a:spcBef>
              <a:buFont typeface="Wingdings" panose="05000000000000000000" pitchFamily="2" charset="2"/>
              <a:buChar char="q"/>
            </a:pPr>
            <a:r>
              <a:rPr lang="en-US" sz="1600" dirty="0" smtClean="0"/>
              <a:t>What </a:t>
            </a:r>
            <a:r>
              <a:rPr lang="en-US" sz="1600" dirty="0"/>
              <a:t>other developments are on the horizon which hold promise down the line</a:t>
            </a:r>
            <a:r>
              <a:rPr lang="en-US" sz="1600" dirty="0" smtClean="0"/>
              <a:t>?</a:t>
            </a:r>
            <a:endParaRPr lang="en-US" sz="1600" dirty="0"/>
          </a:p>
        </p:txBody>
      </p:sp>
    </p:spTree>
    <p:extLst>
      <p:ext uri="{BB962C8B-B14F-4D97-AF65-F5344CB8AC3E}">
        <p14:creationId xmlns:p14="http://schemas.microsoft.com/office/powerpoint/2010/main" val="279857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609600"/>
            <a:ext cx="6965245" cy="609601"/>
          </a:xfrm>
        </p:spPr>
        <p:txBody>
          <a:bodyPr>
            <a:normAutofit/>
          </a:bodyPr>
          <a:lstStyle/>
          <a:p>
            <a:r>
              <a:rPr lang="en-US" sz="2000" dirty="0" smtClean="0">
                <a:solidFill>
                  <a:srgbClr val="0000CC"/>
                </a:solidFill>
              </a:rPr>
              <a:t>‘A Vision of Opportunities’ Summary</a:t>
            </a:r>
            <a:endParaRPr lang="en-US" sz="2000" dirty="0"/>
          </a:p>
        </p:txBody>
      </p:sp>
      <p:sp>
        <p:nvSpPr>
          <p:cNvPr id="6" name="Content Placeholder 2"/>
          <p:cNvSpPr>
            <a:spLocks noGrp="1"/>
          </p:cNvSpPr>
          <p:nvPr>
            <p:ph idx="1"/>
          </p:nvPr>
        </p:nvSpPr>
        <p:spPr>
          <a:xfrm>
            <a:off x="914400" y="2057400"/>
            <a:ext cx="7391400" cy="3733800"/>
          </a:xfrm>
        </p:spPr>
        <p:txBody>
          <a:bodyPr>
            <a:noAutofit/>
          </a:bodyPr>
          <a:lstStyle/>
          <a:p>
            <a:pPr lvl="0">
              <a:buFont typeface="Wingdings" panose="05000000000000000000" pitchFamily="2" charset="2"/>
              <a:buChar char="q"/>
            </a:pPr>
            <a:r>
              <a:rPr lang="en-US" sz="1600" dirty="0" smtClean="0"/>
              <a:t>Where do you want to go? is the second stage of the planning process</a:t>
            </a:r>
          </a:p>
          <a:p>
            <a:pPr lvl="0">
              <a:buFont typeface="Wingdings" panose="05000000000000000000" pitchFamily="2" charset="2"/>
              <a:buChar char="q"/>
            </a:pPr>
            <a:r>
              <a:rPr lang="en-US" sz="1600" dirty="0" smtClean="0"/>
              <a:t>Becoming aware of the possibilities is the first step to make that happen</a:t>
            </a:r>
          </a:p>
          <a:p>
            <a:pPr lvl="0">
              <a:buFont typeface="Wingdings" panose="05000000000000000000" pitchFamily="2" charset="2"/>
              <a:buChar char="q"/>
            </a:pPr>
            <a:r>
              <a:rPr lang="en-US" sz="1600" dirty="0" smtClean="0"/>
              <a:t>A compelling urge for its achievement makes those possibilities real</a:t>
            </a:r>
          </a:p>
          <a:p>
            <a:pPr lvl="0">
              <a:buFont typeface="Wingdings" panose="05000000000000000000" pitchFamily="2" charset="2"/>
              <a:buChar char="q"/>
            </a:pPr>
            <a:r>
              <a:rPr lang="en-US" sz="1600" dirty="0" smtClean="0"/>
              <a:t>A commitment and decision to act is a further step</a:t>
            </a:r>
          </a:p>
          <a:p>
            <a:pPr>
              <a:buFont typeface="Wingdings" panose="05000000000000000000" pitchFamily="2" charset="2"/>
              <a:buChar char="q"/>
            </a:pPr>
            <a:r>
              <a:rPr lang="en-US" sz="1600" dirty="0"/>
              <a:t>Life is continuously throwing up new opportunities in every industry for those who have the eyes to perceive </a:t>
            </a:r>
            <a:r>
              <a:rPr lang="en-US" sz="1600" dirty="0" smtClean="0"/>
              <a:t>them</a:t>
            </a:r>
          </a:p>
          <a:p>
            <a:pPr>
              <a:buFont typeface="Wingdings" panose="05000000000000000000" pitchFamily="2" charset="2"/>
              <a:buChar char="q"/>
            </a:pPr>
            <a:r>
              <a:rPr lang="en-US" sz="1600" dirty="0"/>
              <a:t>New opportunities are constantly emerging because society is continuously </a:t>
            </a:r>
            <a:r>
              <a:rPr lang="en-US" sz="1600" dirty="0" smtClean="0"/>
              <a:t>evolving</a:t>
            </a:r>
          </a:p>
          <a:p>
            <a:pPr>
              <a:buFont typeface="Wingdings" panose="05000000000000000000" pitchFamily="2" charset="2"/>
              <a:buChar char="q"/>
            </a:pPr>
            <a:r>
              <a:rPr lang="en-US" sz="1600" dirty="0"/>
              <a:t>We need to move out of our comfort zone to see what is possible</a:t>
            </a:r>
          </a:p>
          <a:p>
            <a:pPr>
              <a:buFont typeface="Wingdings" panose="05000000000000000000" pitchFamily="2" charset="2"/>
              <a:buChar char="q"/>
            </a:pPr>
            <a:r>
              <a:rPr lang="en-US" sz="1600" dirty="0" smtClean="0"/>
              <a:t>We </a:t>
            </a:r>
            <a:r>
              <a:rPr lang="en-US" sz="1600" dirty="0"/>
              <a:t>tend to see things from the perspective of our present needs and </a:t>
            </a:r>
            <a:r>
              <a:rPr lang="en-US" sz="1600" dirty="0" smtClean="0"/>
              <a:t>activities</a:t>
            </a:r>
          </a:p>
          <a:p>
            <a:pPr>
              <a:buFont typeface="Wingdings" panose="05000000000000000000" pitchFamily="2" charset="2"/>
              <a:buChar char="q"/>
            </a:pPr>
            <a:r>
              <a:rPr lang="en-US" sz="1600" dirty="0" smtClean="0"/>
              <a:t>There are new underlying technologies that are emerging exponentially that are also the basis of new opportunities</a:t>
            </a:r>
            <a:endParaRPr lang="en-US"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935" y="1143000"/>
            <a:ext cx="916065"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282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3"/>
            <a:ext cx="6965245" cy="554018"/>
          </a:xfrm>
        </p:spPr>
        <p:txBody>
          <a:bodyPr>
            <a:normAutofit/>
          </a:bodyPr>
          <a:lstStyle/>
          <a:p>
            <a:r>
              <a:rPr lang="en-US" sz="2200" dirty="0" smtClean="0">
                <a:solidFill>
                  <a:srgbClr val="FF0000"/>
                </a:solidFill>
              </a:rPr>
              <a:t>One More Thing ….</a:t>
            </a:r>
            <a:endParaRPr lang="en-US" sz="2200" dirty="0">
              <a:solidFill>
                <a:srgbClr val="FF0000"/>
              </a:solidFill>
            </a:endParaRPr>
          </a:p>
        </p:txBody>
      </p:sp>
      <p:sp>
        <p:nvSpPr>
          <p:cNvPr id="6" name="Content Placeholder 2"/>
          <p:cNvSpPr>
            <a:spLocks noGrp="1"/>
          </p:cNvSpPr>
          <p:nvPr>
            <p:ph idx="1"/>
          </p:nvPr>
        </p:nvSpPr>
        <p:spPr>
          <a:xfrm>
            <a:off x="1066800" y="1600200"/>
            <a:ext cx="7010400" cy="4343400"/>
          </a:xfrm>
        </p:spPr>
        <p:txBody>
          <a:bodyPr>
            <a:noAutofit/>
          </a:bodyPr>
          <a:lstStyle/>
          <a:p>
            <a:pPr lvl="0">
              <a:buFont typeface="Wingdings" panose="05000000000000000000" pitchFamily="2" charset="2"/>
              <a:buChar char="ü"/>
            </a:pPr>
            <a:r>
              <a:rPr lang="en-US" sz="1800" dirty="0" smtClean="0"/>
              <a:t>Before we finish, let’s remind ourselves of the goal we have in mind.</a:t>
            </a:r>
          </a:p>
          <a:p>
            <a:pPr lvl="0">
              <a:buFont typeface="Wingdings" panose="05000000000000000000" pitchFamily="2" charset="2"/>
              <a:buChar char="ü"/>
            </a:pPr>
            <a:r>
              <a:rPr lang="en-US" sz="1800" dirty="0" smtClean="0">
                <a:solidFill>
                  <a:srgbClr val="0000CC"/>
                </a:solidFill>
              </a:rPr>
              <a:t>It is to Double our Profits in Two Years or Less</a:t>
            </a:r>
          </a:p>
          <a:p>
            <a:pPr lvl="1">
              <a:buFont typeface="Wingdings" panose="05000000000000000000" pitchFamily="2" charset="2"/>
              <a:buChar char="§"/>
            </a:pPr>
            <a:r>
              <a:rPr lang="en-US" sz="1600" dirty="0" smtClean="0">
                <a:solidFill>
                  <a:srgbClr val="FF0000"/>
                </a:solidFill>
              </a:rPr>
              <a:t>Or perhaps you want to double and double again, ad infinitum!</a:t>
            </a:r>
          </a:p>
          <a:p>
            <a:pPr lvl="0">
              <a:buFont typeface="Wingdings" panose="05000000000000000000" pitchFamily="2" charset="2"/>
              <a:buChar char="ü"/>
            </a:pPr>
            <a:r>
              <a:rPr lang="en-US" sz="1800" dirty="0" smtClean="0">
                <a:solidFill>
                  <a:srgbClr val="0000CC"/>
                </a:solidFill>
              </a:rPr>
              <a:t>What will make that happen?</a:t>
            </a:r>
          </a:p>
          <a:p>
            <a:pPr lvl="0">
              <a:buFont typeface="Wingdings" panose="05000000000000000000" pitchFamily="2" charset="2"/>
              <a:buChar char="ü"/>
            </a:pPr>
            <a:r>
              <a:rPr lang="en-US" sz="1800" dirty="0" smtClean="0">
                <a:solidFill>
                  <a:srgbClr val="0000CC"/>
                </a:solidFill>
              </a:rPr>
              <a:t>Becoming aware of and embracing the infinite opportunities in the world </a:t>
            </a:r>
            <a:r>
              <a:rPr lang="en-US" sz="1800" dirty="0" smtClean="0">
                <a:solidFill>
                  <a:srgbClr val="FF0000"/>
                </a:solidFill>
              </a:rPr>
              <a:t>enables doubling and beyond</a:t>
            </a:r>
          </a:p>
          <a:p>
            <a:pPr>
              <a:buFont typeface="Wingdings" panose="05000000000000000000" pitchFamily="2" charset="2"/>
              <a:buChar char="ü"/>
            </a:pPr>
            <a:r>
              <a:rPr lang="en-US" sz="1800" dirty="0" smtClean="0">
                <a:solidFill>
                  <a:srgbClr val="0000CC"/>
                </a:solidFill>
              </a:rPr>
              <a:t>Getting out of your comfort zone, going beyond the familiar in terms of opportunities </a:t>
            </a:r>
            <a:r>
              <a:rPr lang="en-US" sz="1800" dirty="0" smtClean="0">
                <a:solidFill>
                  <a:srgbClr val="FF0000"/>
                </a:solidFill>
              </a:rPr>
              <a:t>enables doubling and beyond</a:t>
            </a:r>
          </a:p>
          <a:p>
            <a:pPr>
              <a:buFont typeface="Wingdings" panose="05000000000000000000" pitchFamily="2" charset="2"/>
              <a:buChar char="ü"/>
            </a:pPr>
            <a:r>
              <a:rPr lang="en-US" sz="1800" dirty="0" smtClean="0">
                <a:solidFill>
                  <a:srgbClr val="0000CC"/>
                </a:solidFill>
              </a:rPr>
              <a:t>Commitment to implementing the opportunities </a:t>
            </a:r>
            <a:r>
              <a:rPr lang="en-US" sz="1800" dirty="0" smtClean="0">
                <a:solidFill>
                  <a:srgbClr val="FF0000"/>
                </a:solidFill>
              </a:rPr>
              <a:t>enables doubling and beyond</a:t>
            </a:r>
          </a:p>
          <a:p>
            <a:pPr>
              <a:buFont typeface="Wingdings" panose="05000000000000000000" pitchFamily="2" charset="2"/>
              <a:buChar char="ü"/>
            </a:pPr>
            <a:r>
              <a:rPr lang="en-US" sz="1800" dirty="0" smtClean="0"/>
              <a:t>There is then only one </a:t>
            </a:r>
            <a:r>
              <a:rPr lang="en-US" sz="1800" dirty="0"/>
              <a:t>question remaining:</a:t>
            </a:r>
          </a:p>
          <a:p>
            <a:pPr>
              <a:buFont typeface="Wingdings" panose="05000000000000000000" pitchFamily="2" charset="2"/>
              <a:buChar char="ü"/>
            </a:pPr>
            <a:r>
              <a:rPr lang="en-US" sz="1800" b="1" dirty="0" smtClean="0">
                <a:solidFill>
                  <a:srgbClr val="FF0000"/>
                </a:solidFill>
              </a:rPr>
              <a:t>What is </a:t>
            </a:r>
            <a:r>
              <a:rPr lang="en-US" sz="1800" b="1" u="sng" dirty="0" smtClean="0">
                <a:solidFill>
                  <a:srgbClr val="FF0000"/>
                </a:solidFill>
              </a:rPr>
              <a:t>Your</a:t>
            </a:r>
            <a:r>
              <a:rPr lang="en-US" sz="1800" b="1" dirty="0" smtClean="0">
                <a:solidFill>
                  <a:srgbClr val="FF0000"/>
                </a:solidFill>
              </a:rPr>
              <a:t> Vision of Opportunities for your company?</a:t>
            </a:r>
            <a:endParaRPr lang="en-US" sz="1800" b="1" dirty="0">
              <a:solidFill>
                <a:srgbClr val="FF0000"/>
              </a:solidFill>
            </a:endParaRPr>
          </a:p>
        </p:txBody>
      </p:sp>
    </p:spTree>
    <p:extLst>
      <p:ext uri="{BB962C8B-B14F-4D97-AF65-F5344CB8AC3E}">
        <p14:creationId xmlns:p14="http://schemas.microsoft.com/office/powerpoint/2010/main" val="15756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heel(1)">
                                      <p:cBhvr>
                                        <p:cTn id="4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Planning Strategically</a:t>
            </a:r>
            <a:r>
              <a:rPr lang="en-US" dirty="0"/>
              <a:t/>
            </a:r>
            <a:br>
              <a:rPr lang="en-US" dirty="0"/>
            </a:br>
            <a:endParaRPr lang="en-US" dirty="0"/>
          </a:p>
        </p:txBody>
      </p:sp>
      <p:sp>
        <p:nvSpPr>
          <p:cNvPr id="3" name="Content Placeholder 2"/>
          <p:cNvSpPr>
            <a:spLocks noGrp="1"/>
          </p:cNvSpPr>
          <p:nvPr>
            <p:ph idx="1"/>
          </p:nvPr>
        </p:nvSpPr>
        <p:spPr>
          <a:xfrm>
            <a:off x="914400" y="2111188"/>
            <a:ext cx="7391400" cy="3603812"/>
          </a:xfrm>
        </p:spPr>
        <p:txBody>
          <a:bodyPr/>
          <a:lstStyle/>
          <a:p>
            <a:pPr lvl="0"/>
            <a:r>
              <a:rPr lang="en-US" sz="2000" dirty="0"/>
              <a:t>Planning strategically for growth involves asking and answering three fundamental questions about your </a:t>
            </a:r>
            <a:r>
              <a:rPr lang="en-US" sz="2000" dirty="0" smtClean="0"/>
              <a:t>business:</a:t>
            </a:r>
          </a:p>
          <a:p>
            <a:pPr lvl="1">
              <a:buFont typeface="Wingdings" panose="05000000000000000000" pitchFamily="2" charset="2"/>
              <a:buChar char="§"/>
            </a:pPr>
            <a:r>
              <a:rPr lang="en-US" sz="1800" b="1" dirty="0" smtClean="0"/>
              <a:t>Where </a:t>
            </a:r>
            <a:r>
              <a:rPr lang="en-US" sz="1800" b="1" dirty="0"/>
              <a:t>are </a:t>
            </a:r>
            <a:r>
              <a:rPr lang="en-US" sz="1800" b="1" dirty="0" smtClean="0"/>
              <a:t>we?</a:t>
            </a:r>
          </a:p>
          <a:p>
            <a:pPr lvl="1">
              <a:buFont typeface="Wingdings" panose="05000000000000000000" pitchFamily="2" charset="2"/>
              <a:buChar char="§"/>
            </a:pPr>
            <a:r>
              <a:rPr lang="en-US" sz="1800" b="1" dirty="0" smtClean="0"/>
              <a:t>Where </a:t>
            </a:r>
            <a:r>
              <a:rPr lang="en-US" sz="1800" b="1" dirty="0"/>
              <a:t>do we want to go? </a:t>
            </a:r>
            <a:endParaRPr lang="en-US" sz="1800" b="1" dirty="0" smtClean="0"/>
          </a:p>
          <a:p>
            <a:pPr lvl="1">
              <a:buFont typeface="Wingdings" panose="05000000000000000000" pitchFamily="2" charset="2"/>
              <a:buChar char="§"/>
            </a:pPr>
            <a:r>
              <a:rPr lang="en-US" sz="1800" b="1" dirty="0" smtClean="0"/>
              <a:t>How </a:t>
            </a:r>
            <a:r>
              <a:rPr lang="en-US" sz="1800" b="1" dirty="0"/>
              <a:t>are we going to get there? </a:t>
            </a:r>
            <a:endParaRPr lang="en-US" sz="1800" b="1" dirty="0" smtClean="0"/>
          </a:p>
          <a:p>
            <a:r>
              <a:rPr lang="en-US" sz="2000" dirty="0"/>
              <a:t>We have already covered </a:t>
            </a:r>
            <a:r>
              <a:rPr lang="en-US" sz="2000" b="1" dirty="0"/>
              <a:t>Where are </a:t>
            </a:r>
            <a:r>
              <a:rPr lang="en-US" sz="2000" b="1" dirty="0" smtClean="0"/>
              <a:t>we</a:t>
            </a:r>
            <a:r>
              <a:rPr lang="en-US" sz="2000" b="1" dirty="0"/>
              <a:t>? </a:t>
            </a:r>
            <a:r>
              <a:rPr lang="en-US" sz="2000" dirty="0"/>
              <a:t>when we evaluated the 5 growth engines in our </a:t>
            </a:r>
            <a:r>
              <a:rPr lang="en-US" sz="2000" dirty="0" smtClean="0"/>
              <a:t>company:</a:t>
            </a:r>
          </a:p>
          <a:p>
            <a:pPr lvl="1">
              <a:buFont typeface="Wingdings" panose="05000000000000000000" pitchFamily="2" charset="2"/>
              <a:buChar char="§"/>
            </a:pPr>
            <a:r>
              <a:rPr lang="en-US" sz="1600" dirty="0" smtClean="0"/>
              <a:t>Market, Technology, Organization, People, and Finance</a:t>
            </a:r>
          </a:p>
          <a:p>
            <a:r>
              <a:rPr lang="en-US" sz="2000" dirty="0"/>
              <a:t>Now we come to the second basic planning </a:t>
            </a:r>
            <a:r>
              <a:rPr lang="en-US" sz="2000" dirty="0" smtClean="0"/>
              <a:t>question:</a:t>
            </a:r>
          </a:p>
          <a:p>
            <a:pPr lvl="1">
              <a:buFont typeface="Wingdings" panose="05000000000000000000" pitchFamily="2" charset="2"/>
              <a:buChar char="§"/>
            </a:pPr>
            <a:r>
              <a:rPr lang="en-US" sz="2000" b="1" dirty="0">
                <a:solidFill>
                  <a:srgbClr val="0000CC"/>
                </a:solidFill>
              </a:rPr>
              <a:t>W</a:t>
            </a:r>
            <a:r>
              <a:rPr lang="en-US" sz="2000" b="1" dirty="0" smtClean="0">
                <a:solidFill>
                  <a:srgbClr val="0000CC"/>
                </a:solidFill>
              </a:rPr>
              <a:t>here </a:t>
            </a:r>
            <a:r>
              <a:rPr lang="en-US" sz="2000" b="1" dirty="0">
                <a:solidFill>
                  <a:srgbClr val="0000CC"/>
                </a:solidFill>
              </a:rPr>
              <a:t>do we want to </a:t>
            </a:r>
            <a:r>
              <a:rPr lang="en-US" sz="2000" b="1" dirty="0" smtClean="0">
                <a:solidFill>
                  <a:srgbClr val="0000CC"/>
                </a:solidFill>
              </a:rPr>
              <a:t>go?</a:t>
            </a:r>
            <a:endParaRPr lang="en-US" sz="2000" dirty="0">
              <a:solidFill>
                <a:srgbClr val="0000CC"/>
              </a:solidFill>
            </a:endParaRPr>
          </a:p>
          <a:p>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295400"/>
            <a:ext cx="1081088" cy="7194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149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7"/>
          </a:xfrm>
        </p:spPr>
        <p:txBody>
          <a:bodyPr>
            <a:normAutofit/>
          </a:bodyPr>
          <a:lstStyle/>
          <a:p>
            <a:r>
              <a:rPr lang="en-US" sz="2400" b="1" dirty="0" smtClean="0">
                <a:solidFill>
                  <a:srgbClr val="339933"/>
                </a:solidFill>
              </a:rPr>
              <a:t>Where do we want to go?</a:t>
            </a:r>
            <a:r>
              <a:rPr lang="en-US" sz="2400" b="1" dirty="0"/>
              <a:t/>
            </a:r>
            <a:br>
              <a:rPr lang="en-US" sz="2400" b="1" dirty="0"/>
            </a:br>
            <a:endParaRPr lang="en-US" sz="2400" b="1" dirty="0"/>
          </a:p>
        </p:txBody>
      </p:sp>
      <p:sp>
        <p:nvSpPr>
          <p:cNvPr id="3" name="Content Placeholder 2"/>
          <p:cNvSpPr>
            <a:spLocks noGrp="1"/>
          </p:cNvSpPr>
          <p:nvPr>
            <p:ph idx="1"/>
          </p:nvPr>
        </p:nvSpPr>
        <p:spPr>
          <a:xfrm>
            <a:off x="914400" y="2133600"/>
            <a:ext cx="7391400" cy="3200400"/>
          </a:xfrm>
        </p:spPr>
        <p:txBody>
          <a:bodyPr>
            <a:normAutofit/>
          </a:bodyPr>
          <a:lstStyle/>
          <a:p>
            <a:pPr lvl="0"/>
            <a:r>
              <a:rPr lang="en-US" sz="2100" b="1" dirty="0" smtClean="0"/>
              <a:t>What’s the first step towards knowing </a:t>
            </a:r>
            <a:r>
              <a:rPr lang="en-US" sz="2100" b="1" dirty="0"/>
              <a:t>where </a:t>
            </a:r>
            <a:r>
              <a:rPr lang="en-US" sz="2100" b="1" dirty="0" smtClean="0"/>
              <a:t>to go?</a:t>
            </a:r>
          </a:p>
          <a:p>
            <a:pPr lvl="0"/>
            <a:r>
              <a:rPr lang="en-US" sz="2100" b="1" dirty="0" smtClean="0"/>
              <a:t>It’s </a:t>
            </a:r>
            <a:r>
              <a:rPr lang="en-US" sz="2100" b="1" dirty="0" smtClean="0">
                <a:solidFill>
                  <a:srgbClr val="FF0000"/>
                </a:solidFill>
              </a:rPr>
              <a:t>awareness </a:t>
            </a:r>
            <a:r>
              <a:rPr lang="en-US" sz="2100" b="1" dirty="0">
                <a:solidFill>
                  <a:srgbClr val="FF0000"/>
                </a:solidFill>
              </a:rPr>
              <a:t>of the available </a:t>
            </a:r>
            <a:r>
              <a:rPr lang="en-US" sz="2100" b="1" dirty="0" smtClean="0">
                <a:solidFill>
                  <a:srgbClr val="FF0000"/>
                </a:solidFill>
              </a:rPr>
              <a:t>opportunities</a:t>
            </a:r>
            <a:r>
              <a:rPr lang="en-US" sz="2100" b="1" dirty="0">
                <a:solidFill>
                  <a:srgbClr val="FF0000"/>
                </a:solidFill>
              </a:rPr>
              <a:t>.</a:t>
            </a:r>
            <a:endParaRPr lang="en-US" sz="2100" b="1" dirty="0" smtClean="0">
              <a:solidFill>
                <a:srgbClr val="FF0000"/>
              </a:solidFill>
            </a:endParaRPr>
          </a:p>
          <a:p>
            <a:pPr lvl="1">
              <a:buFont typeface="Wingdings" panose="05000000000000000000" pitchFamily="2" charset="2"/>
              <a:buChar char="§"/>
            </a:pPr>
            <a:r>
              <a:rPr lang="en-US" sz="1700" dirty="0" smtClean="0"/>
              <a:t>E.g. one company saw </a:t>
            </a:r>
            <a:r>
              <a:rPr lang="en-US" sz="1700" dirty="0"/>
              <a:t>an opportunity in a fragmented industry composed of thousands of small mom-and-pop </a:t>
            </a:r>
            <a:r>
              <a:rPr lang="en-US" sz="1700" dirty="0" smtClean="0"/>
              <a:t>operators to develop something all-encompassing</a:t>
            </a:r>
          </a:p>
          <a:p>
            <a:pPr lvl="1">
              <a:buFont typeface="Wingdings" panose="05000000000000000000" pitchFamily="2" charset="2"/>
              <a:buChar char="§"/>
            </a:pPr>
            <a:r>
              <a:rPr lang="en-US" sz="1700" dirty="0" smtClean="0"/>
              <a:t>Another company </a:t>
            </a:r>
            <a:r>
              <a:rPr lang="en-US" sz="1700" dirty="0"/>
              <a:t>saw </a:t>
            </a:r>
            <a:r>
              <a:rPr lang="en-US" sz="1700" dirty="0" smtClean="0"/>
              <a:t>a way to make deliveries in a new way no one had really ever conceived of before.</a:t>
            </a:r>
          </a:p>
          <a:p>
            <a:pPr lvl="1">
              <a:buFont typeface="Wingdings" panose="05000000000000000000" pitchFamily="2" charset="2"/>
              <a:buChar char="§"/>
            </a:pPr>
            <a:r>
              <a:rPr lang="en-US" sz="1700" dirty="0" smtClean="0"/>
              <a:t>A third company saw an opportunity to develop a revolutionary new technology that would greatly benefit society</a:t>
            </a:r>
            <a:endParaRPr lang="en-US" sz="1900" b="1" dirty="0" smtClean="0">
              <a:solidFill>
                <a:srgbClr val="FF0000"/>
              </a:solidFill>
            </a:endParaRPr>
          </a:p>
          <a:p>
            <a:pPr lvl="0"/>
            <a:r>
              <a:rPr lang="en-US" sz="2100" b="1" dirty="0" smtClean="0"/>
              <a:t>What opportunities are available to you?</a:t>
            </a:r>
            <a:endParaRPr lang="en-US" sz="1700" dirty="0"/>
          </a:p>
          <a:p>
            <a:pPr lvl="0"/>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295400"/>
            <a:ext cx="1368689" cy="6715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01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7"/>
          </a:xfrm>
        </p:spPr>
        <p:txBody>
          <a:bodyPr>
            <a:normAutofit/>
          </a:bodyPr>
          <a:lstStyle/>
          <a:p>
            <a:r>
              <a:rPr lang="en-US" sz="2400" dirty="0">
                <a:solidFill>
                  <a:srgbClr val="0000CC"/>
                </a:solidFill>
              </a:rPr>
              <a:t>Awareness, Urge, </a:t>
            </a:r>
            <a:r>
              <a:rPr lang="en-US" sz="2400" dirty="0" smtClean="0">
                <a:solidFill>
                  <a:srgbClr val="0000CC"/>
                </a:solidFill>
              </a:rPr>
              <a:t>Commitment - 1</a:t>
            </a:r>
            <a:r>
              <a:rPr lang="en-US" sz="2400" dirty="0"/>
              <a:t/>
            </a:r>
            <a:br>
              <a:rPr lang="en-US" sz="2400" dirty="0"/>
            </a:br>
            <a:endParaRPr lang="en-US" sz="2400" dirty="0"/>
          </a:p>
        </p:txBody>
      </p:sp>
      <p:sp>
        <p:nvSpPr>
          <p:cNvPr id="3" name="Content Placeholder 2"/>
          <p:cNvSpPr>
            <a:spLocks noGrp="1"/>
          </p:cNvSpPr>
          <p:nvPr>
            <p:ph idx="1"/>
          </p:nvPr>
        </p:nvSpPr>
        <p:spPr>
          <a:xfrm>
            <a:off x="914400" y="1600200"/>
            <a:ext cx="7391400" cy="4114800"/>
          </a:xfrm>
        </p:spPr>
        <p:txBody>
          <a:bodyPr>
            <a:noAutofit/>
          </a:bodyPr>
          <a:lstStyle/>
          <a:p>
            <a:pPr lvl="0"/>
            <a:r>
              <a:rPr lang="en-US" sz="1800" b="1" dirty="0" smtClean="0"/>
              <a:t>Though </a:t>
            </a:r>
            <a:r>
              <a:rPr lang="en-US" sz="1800" b="1" u="sng" dirty="0" smtClean="0"/>
              <a:t>awareness</a:t>
            </a:r>
            <a:r>
              <a:rPr lang="en-US" sz="1800" b="1" dirty="0" smtClean="0"/>
              <a:t> </a:t>
            </a:r>
            <a:r>
              <a:rPr lang="en-US" sz="1800" b="1" dirty="0"/>
              <a:t>of an opportunity is essential, </a:t>
            </a:r>
            <a:r>
              <a:rPr lang="en-US" sz="1800" b="1" dirty="0" smtClean="0"/>
              <a:t>that alone </a:t>
            </a:r>
            <a:r>
              <a:rPr lang="en-US" sz="1800" b="1" dirty="0"/>
              <a:t>is not enough. </a:t>
            </a:r>
            <a:endParaRPr lang="en-US" sz="1800" b="1" dirty="0" smtClean="0"/>
          </a:p>
          <a:p>
            <a:pPr lvl="0"/>
            <a:r>
              <a:rPr lang="en-US" sz="1800" b="1" dirty="0" smtClean="0"/>
              <a:t>There </a:t>
            </a:r>
            <a:r>
              <a:rPr lang="en-US" sz="1800" b="1" dirty="0"/>
              <a:t>must also be a </a:t>
            </a:r>
            <a:r>
              <a:rPr lang="en-US" sz="1800" b="1" dirty="0">
                <a:solidFill>
                  <a:srgbClr val="FF0000"/>
                </a:solidFill>
              </a:rPr>
              <a:t>compelling </a:t>
            </a:r>
            <a:r>
              <a:rPr lang="en-US" sz="1800" b="1" u="sng" dirty="0">
                <a:solidFill>
                  <a:srgbClr val="FF0000"/>
                </a:solidFill>
              </a:rPr>
              <a:t>urge</a:t>
            </a:r>
            <a:r>
              <a:rPr lang="en-US" sz="1800" b="1" dirty="0">
                <a:solidFill>
                  <a:srgbClr val="FF0000"/>
                </a:solidFill>
              </a:rPr>
              <a:t> for </a:t>
            </a:r>
            <a:r>
              <a:rPr lang="en-US" sz="1800" b="1" dirty="0" smtClean="0">
                <a:solidFill>
                  <a:srgbClr val="FF0000"/>
                </a:solidFill>
              </a:rPr>
              <a:t>its achievement.</a:t>
            </a:r>
          </a:p>
          <a:p>
            <a:r>
              <a:rPr lang="en-US" sz="1800" b="1" dirty="0"/>
              <a:t>That urge or determination to achieve </a:t>
            </a:r>
            <a:r>
              <a:rPr lang="en-US" sz="1800" b="1" dirty="0">
                <a:solidFill>
                  <a:srgbClr val="0000CC"/>
                </a:solidFill>
              </a:rPr>
              <a:t>releases our energies</a:t>
            </a:r>
            <a:r>
              <a:rPr lang="en-US" sz="1800" b="1" dirty="0"/>
              <a:t> </a:t>
            </a:r>
            <a:r>
              <a:rPr lang="en-US" sz="1800" b="1" dirty="0">
                <a:solidFill>
                  <a:srgbClr val="0000CC"/>
                </a:solidFill>
              </a:rPr>
              <a:t>for effective action</a:t>
            </a:r>
            <a:r>
              <a:rPr lang="en-US" sz="1800" dirty="0" smtClean="0"/>
              <a:t>.</a:t>
            </a:r>
          </a:p>
          <a:p>
            <a:r>
              <a:rPr lang="en-US" sz="1800" dirty="0" smtClean="0"/>
              <a:t>Example of awareness, but no urge:</a:t>
            </a:r>
          </a:p>
          <a:p>
            <a:pPr lvl="1">
              <a:buFont typeface="Wingdings" panose="05000000000000000000" pitchFamily="2" charset="2"/>
              <a:buChar char="§"/>
            </a:pPr>
            <a:r>
              <a:rPr lang="en-US" sz="1400" dirty="0" smtClean="0"/>
              <a:t>Company A perceives a golden opportunity, but since it is doing well with current products, there is no great compulsion to follow through on the opportunity. As a result a competitor steps in and steals marketshare.</a:t>
            </a:r>
          </a:p>
          <a:p>
            <a:pPr lvl="0"/>
            <a:r>
              <a:rPr lang="en-US" sz="1800" b="1" dirty="0" smtClean="0"/>
              <a:t>Thus the </a:t>
            </a:r>
            <a:r>
              <a:rPr lang="en-US" sz="1800" b="1" u="sng" dirty="0" smtClean="0"/>
              <a:t>leaders</a:t>
            </a:r>
            <a:r>
              <a:rPr lang="en-US" sz="1800" b="1" dirty="0" smtClean="0"/>
              <a:t> of the firm must </a:t>
            </a:r>
            <a:r>
              <a:rPr lang="en-US" sz="1800" b="1" dirty="0"/>
              <a:t>have </a:t>
            </a:r>
            <a:r>
              <a:rPr lang="en-US" sz="1800" b="1" dirty="0" smtClean="0"/>
              <a:t>both an </a:t>
            </a:r>
            <a:r>
              <a:rPr lang="en-US" sz="1800" b="1" dirty="0"/>
              <a:t>awareness of opportunity and an </a:t>
            </a:r>
            <a:r>
              <a:rPr lang="en-US" sz="1800" b="1" dirty="0" smtClean="0"/>
              <a:t>intense aspiration </a:t>
            </a:r>
            <a:r>
              <a:rPr lang="en-US" sz="1800" b="1" dirty="0"/>
              <a:t>to realize it. </a:t>
            </a:r>
            <a:endParaRPr lang="en-US" sz="1800" b="1" dirty="0" smtClean="0"/>
          </a:p>
          <a:p>
            <a:r>
              <a:rPr lang="en-US" sz="1800" dirty="0" smtClean="0"/>
              <a:t>Example: Fred Smith at FedEx</a:t>
            </a:r>
          </a:p>
          <a:p>
            <a:pPr lvl="1">
              <a:buFont typeface="Wingdings" panose="05000000000000000000" pitchFamily="2" charset="2"/>
              <a:buChar char="§"/>
            </a:pPr>
            <a:r>
              <a:rPr lang="en-US" sz="1400" dirty="0" smtClean="0"/>
              <a:t>He had an overwhelming urge and desire for his dream of overnight delivery to come about. He did not simply dream about the possibility</a:t>
            </a:r>
            <a:r>
              <a:rPr lang="en-US" sz="1600" dirty="0" smtClean="0"/>
              <a:t>.</a:t>
            </a:r>
          </a:p>
          <a:p>
            <a:pPr lvl="0"/>
            <a:endParaRPr lang="en-US" sz="1800" dirty="0"/>
          </a:p>
          <a:p>
            <a:pPr lvl="0"/>
            <a:endParaRPr lang="en-US" sz="1800" dirty="0"/>
          </a:p>
          <a:p>
            <a:endParaRPr lang="en-US" sz="1800" dirty="0"/>
          </a:p>
          <a:p>
            <a:pPr lvl="0"/>
            <a:endParaRPr lang="en-US" sz="1800" b="1" dirty="0"/>
          </a:p>
        </p:txBody>
      </p:sp>
    </p:spTree>
    <p:extLst>
      <p:ext uri="{BB962C8B-B14F-4D97-AF65-F5344CB8AC3E}">
        <p14:creationId xmlns:p14="http://schemas.microsoft.com/office/powerpoint/2010/main" val="14258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7"/>
          </a:xfrm>
        </p:spPr>
        <p:txBody>
          <a:bodyPr>
            <a:normAutofit/>
          </a:bodyPr>
          <a:lstStyle/>
          <a:p>
            <a:r>
              <a:rPr lang="en-US" sz="2400" dirty="0" smtClean="0">
                <a:solidFill>
                  <a:srgbClr val="0000CC"/>
                </a:solidFill>
              </a:rPr>
              <a:t>Awareness, Urge, Commitment - 2</a:t>
            </a:r>
            <a:r>
              <a:rPr lang="en-US" sz="2400" dirty="0"/>
              <a:t/>
            </a:r>
            <a:br>
              <a:rPr lang="en-US" sz="2400" dirty="0"/>
            </a:br>
            <a:endParaRPr lang="en-US" sz="2400" dirty="0"/>
          </a:p>
        </p:txBody>
      </p:sp>
      <p:sp>
        <p:nvSpPr>
          <p:cNvPr id="3" name="Content Placeholder 2"/>
          <p:cNvSpPr>
            <a:spLocks noGrp="1"/>
          </p:cNvSpPr>
          <p:nvPr>
            <p:ph idx="1"/>
          </p:nvPr>
        </p:nvSpPr>
        <p:spPr>
          <a:xfrm>
            <a:off x="914400" y="1828800"/>
            <a:ext cx="7391400" cy="2819400"/>
          </a:xfrm>
        </p:spPr>
        <p:txBody>
          <a:bodyPr>
            <a:noAutofit/>
          </a:bodyPr>
          <a:lstStyle/>
          <a:p>
            <a:pPr lvl="0"/>
            <a:r>
              <a:rPr lang="en-US" sz="1800" b="1" dirty="0" smtClean="0"/>
              <a:t>Thus the formula for the first step in determining where we want to go is:</a:t>
            </a:r>
          </a:p>
          <a:p>
            <a:pPr lvl="0"/>
            <a:r>
              <a:rPr lang="en-US" sz="1800" b="1" u="sng" dirty="0" smtClean="0"/>
              <a:t>awareness </a:t>
            </a:r>
            <a:r>
              <a:rPr lang="en-US" sz="1800" b="1" u="sng" dirty="0"/>
              <a:t>of </a:t>
            </a:r>
            <a:r>
              <a:rPr lang="en-US" sz="1800" b="1" u="sng" dirty="0" smtClean="0"/>
              <a:t>opportunity</a:t>
            </a:r>
            <a:r>
              <a:rPr lang="en-US" sz="1800" b="1" dirty="0" smtClean="0"/>
              <a:t> + </a:t>
            </a:r>
            <a:r>
              <a:rPr lang="en-US" sz="1800" b="1" u="sng" dirty="0" smtClean="0"/>
              <a:t>aspiration/urge to </a:t>
            </a:r>
            <a:r>
              <a:rPr lang="en-US" sz="1800" b="1" u="sng" dirty="0"/>
              <a:t>realize it. </a:t>
            </a:r>
          </a:p>
          <a:p>
            <a:pPr lvl="0"/>
            <a:r>
              <a:rPr lang="en-US" sz="1800" b="1" dirty="0"/>
              <a:t>These two result in a </a:t>
            </a:r>
            <a:r>
              <a:rPr lang="en-US" sz="1800" b="1" dirty="0">
                <a:solidFill>
                  <a:srgbClr val="0000CC"/>
                </a:solidFill>
              </a:rPr>
              <a:t>commitment</a:t>
            </a:r>
            <a:r>
              <a:rPr lang="en-US" sz="1800" b="1" dirty="0"/>
              <a:t> on one’s part to pursue the opportunity.</a:t>
            </a:r>
            <a:r>
              <a:rPr lang="en-US" sz="1800" dirty="0"/>
              <a:t> </a:t>
            </a:r>
            <a:endParaRPr lang="en-US" sz="1800" dirty="0" smtClean="0"/>
          </a:p>
          <a:p>
            <a:r>
              <a:rPr lang="en-US" sz="1800" dirty="0"/>
              <a:t>When that commitment is complete, it expresses as an infectious and overflowing enthusiasm. </a:t>
            </a:r>
            <a:endParaRPr lang="en-US" sz="1800" dirty="0" smtClean="0"/>
          </a:p>
          <a:p>
            <a:r>
              <a:rPr lang="en-US" sz="1800" dirty="0" smtClean="0"/>
              <a:t>That </a:t>
            </a:r>
            <a:r>
              <a:rPr lang="en-US" sz="1800" dirty="0"/>
              <a:t>enthusiasm releases the energy of the leader and sparks the imagination of key people in the company.</a:t>
            </a:r>
          </a:p>
          <a:p>
            <a:pPr lvl="0"/>
            <a:endParaRPr lang="en-US" sz="1800" dirty="0"/>
          </a:p>
          <a:p>
            <a:endParaRPr lang="en-US" sz="1800" dirty="0"/>
          </a:p>
          <a:p>
            <a:pPr lvl="0"/>
            <a:endParaRPr lang="en-US" sz="1800" dirty="0"/>
          </a:p>
          <a:p>
            <a:endParaRPr lang="en-US" sz="1800" dirty="0"/>
          </a:p>
          <a:p>
            <a:pPr lvl="0"/>
            <a:endParaRPr lang="en-US" sz="1800" b="1" dirty="0"/>
          </a:p>
        </p:txBody>
      </p:sp>
    </p:spTree>
    <p:extLst>
      <p:ext uri="{BB962C8B-B14F-4D97-AF65-F5344CB8AC3E}">
        <p14:creationId xmlns:p14="http://schemas.microsoft.com/office/powerpoint/2010/main" val="10772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dirty="0" smtClean="0">
                <a:solidFill>
                  <a:srgbClr val="0000CC"/>
                </a:solidFill>
              </a:rPr>
              <a:t>The Opportunities Themselves</a:t>
            </a:r>
            <a:r>
              <a:rPr lang="en-US" sz="2400" dirty="0"/>
              <a:t/>
            </a:r>
            <a:br>
              <a:rPr lang="en-US" sz="2400" dirty="0"/>
            </a:br>
            <a:endParaRPr lang="en-US" sz="2400" dirty="0"/>
          </a:p>
        </p:txBody>
      </p:sp>
      <p:sp>
        <p:nvSpPr>
          <p:cNvPr id="6" name="Content Placeholder 2"/>
          <p:cNvSpPr>
            <a:spLocks noGrp="1"/>
          </p:cNvSpPr>
          <p:nvPr>
            <p:ph idx="1"/>
          </p:nvPr>
        </p:nvSpPr>
        <p:spPr>
          <a:xfrm>
            <a:off x="1066800" y="2209800"/>
            <a:ext cx="7010400" cy="1524000"/>
          </a:xfrm>
        </p:spPr>
        <p:txBody>
          <a:bodyPr>
            <a:noAutofit/>
          </a:bodyPr>
          <a:lstStyle/>
          <a:p>
            <a:pPr>
              <a:buFont typeface="Wingdings" panose="05000000000000000000" pitchFamily="2" charset="2"/>
              <a:buChar char="Ø"/>
            </a:pPr>
            <a:r>
              <a:rPr lang="en-US" sz="1800" dirty="0"/>
              <a:t>We have considered our </a:t>
            </a:r>
            <a:r>
              <a:rPr lang="en-US" sz="1800" dirty="0" smtClean="0"/>
              <a:t>own psyche in terms of wanting to pursue opportunities -- our “internals” -- </a:t>
            </a:r>
            <a:r>
              <a:rPr lang="en-US" sz="1800" dirty="0"/>
              <a:t>but what about the opportunities themselves?</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In other words, </a:t>
            </a:r>
            <a:r>
              <a:rPr lang="en-US" sz="1800" b="1" dirty="0">
                <a:solidFill>
                  <a:srgbClr val="0000CC"/>
                </a:solidFill>
              </a:rPr>
              <a:t>which opportunities </a:t>
            </a:r>
            <a:r>
              <a:rPr lang="en-US" sz="1800" b="1" dirty="0" smtClean="0">
                <a:solidFill>
                  <a:srgbClr val="0000CC"/>
                </a:solidFill>
              </a:rPr>
              <a:t>should </a:t>
            </a:r>
            <a:r>
              <a:rPr lang="en-US" sz="1800" b="1" dirty="0">
                <a:solidFill>
                  <a:srgbClr val="0000CC"/>
                </a:solidFill>
              </a:rPr>
              <a:t>we pursue</a:t>
            </a:r>
            <a:r>
              <a:rPr lang="en-US" sz="1800" b="1" dirty="0" smtClean="0">
                <a:solidFill>
                  <a:srgbClr val="0000CC"/>
                </a:solidFill>
              </a:rPr>
              <a:t>?</a:t>
            </a: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615" y="1295401"/>
            <a:ext cx="1312985" cy="533400"/>
          </a:xfrm>
          <a:prstGeom prst="rect">
            <a:avLst/>
          </a:prstGeom>
        </p:spPr>
      </p:pic>
    </p:spTree>
    <p:extLst>
      <p:ext uri="{BB962C8B-B14F-4D97-AF65-F5344CB8AC3E}">
        <p14:creationId xmlns:p14="http://schemas.microsoft.com/office/powerpoint/2010/main" val="421305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1)">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dirty="0">
                <a:solidFill>
                  <a:srgbClr val="0000CC"/>
                </a:solidFill>
              </a:rPr>
              <a:t>The Opportunities Themselves</a:t>
            </a:r>
            <a:r>
              <a:rPr lang="en-US" sz="2400" dirty="0"/>
              <a:t/>
            </a:r>
            <a:br>
              <a:rPr lang="en-US" sz="2400" dirty="0"/>
            </a:br>
            <a:endParaRPr lang="en-US" sz="2400" dirty="0"/>
          </a:p>
        </p:txBody>
      </p:sp>
      <p:sp>
        <p:nvSpPr>
          <p:cNvPr id="6" name="Content Placeholder 2"/>
          <p:cNvSpPr>
            <a:spLocks noGrp="1"/>
          </p:cNvSpPr>
          <p:nvPr>
            <p:ph idx="1"/>
          </p:nvPr>
        </p:nvSpPr>
        <p:spPr>
          <a:xfrm>
            <a:off x="1066800" y="1676400"/>
            <a:ext cx="7010400" cy="4267200"/>
          </a:xfrm>
        </p:spPr>
        <p:txBody>
          <a:bodyPr>
            <a:noAutofit/>
          </a:bodyPr>
          <a:lstStyle/>
          <a:p>
            <a:pPr lvl="0">
              <a:buFont typeface="Wingdings" panose="05000000000000000000" pitchFamily="2" charset="2"/>
              <a:buChar char="ü"/>
            </a:pPr>
            <a:r>
              <a:rPr lang="en-US" sz="1800" b="1" dirty="0" smtClean="0"/>
              <a:t>OPPORTUNITIES ARE EVERYWHERE </a:t>
            </a:r>
          </a:p>
          <a:p>
            <a:pPr lvl="1">
              <a:buFont typeface="Wingdings" panose="05000000000000000000" pitchFamily="2" charset="2"/>
              <a:buChar char="§"/>
            </a:pPr>
            <a:r>
              <a:rPr lang="en-US" sz="1600" b="1" dirty="0" smtClean="0"/>
              <a:t>Life </a:t>
            </a:r>
            <a:r>
              <a:rPr lang="en-US" sz="1600" b="1" dirty="0"/>
              <a:t>is continuously throwing up new opportunities in every industry for those who have the eyes to perceive them. It does not require a visionary's genius, just an open mind and a will to see</a:t>
            </a:r>
            <a:r>
              <a:rPr lang="en-US" sz="1600" b="1" dirty="0" smtClean="0"/>
              <a:t>.</a:t>
            </a:r>
          </a:p>
          <a:p>
            <a:pPr lvl="2">
              <a:buFont typeface="Wingdings" panose="05000000000000000000" pitchFamily="2" charset="2"/>
              <a:buChar char="§"/>
            </a:pPr>
            <a:r>
              <a:rPr lang="en-US" sz="1400" dirty="0" smtClean="0"/>
              <a:t>Apple and IPod (integrating fragmented market)</a:t>
            </a:r>
            <a:endParaRPr lang="en-US" sz="1400" dirty="0"/>
          </a:p>
          <a:p>
            <a:pPr lvl="0">
              <a:buFont typeface="Wingdings" panose="05000000000000000000" pitchFamily="2" charset="2"/>
              <a:buChar char="ü"/>
            </a:pPr>
            <a:r>
              <a:rPr lang="en-US" sz="1800" b="1" dirty="0" smtClean="0"/>
              <a:t>SOCIETY IS EVOLVING: </a:t>
            </a:r>
          </a:p>
          <a:p>
            <a:pPr lvl="1">
              <a:buFont typeface="Wingdings" panose="05000000000000000000" pitchFamily="2" charset="2"/>
              <a:buChar char="§"/>
            </a:pPr>
            <a:r>
              <a:rPr lang="en-US" sz="1600" b="1" dirty="0" smtClean="0"/>
              <a:t>New </a:t>
            </a:r>
            <a:r>
              <a:rPr lang="en-US" sz="1600" b="1" dirty="0"/>
              <a:t>opportunities are constantly emerging because society is continuously evolving, and the rate of social development is greater today than at any prior time in recorded history</a:t>
            </a:r>
            <a:r>
              <a:rPr lang="en-US" sz="1600" b="1" dirty="0" smtClean="0"/>
              <a:t>.</a:t>
            </a:r>
          </a:p>
          <a:p>
            <a:pPr lvl="2">
              <a:buFont typeface="Wingdings" panose="05000000000000000000" pitchFamily="2" charset="2"/>
              <a:buChar char="§"/>
            </a:pPr>
            <a:r>
              <a:rPr lang="en-US" sz="1400" dirty="0" smtClean="0"/>
              <a:t>Apple’s First PC – personal computers for the average person</a:t>
            </a:r>
          </a:p>
          <a:p>
            <a:pPr lvl="2">
              <a:buFont typeface="Wingdings" panose="05000000000000000000" pitchFamily="2" charset="2"/>
              <a:buChar char="§"/>
            </a:pPr>
            <a:r>
              <a:rPr lang="en-US" sz="1400" dirty="0" smtClean="0"/>
              <a:t>Microsoft and the open Windows for ultimate choice</a:t>
            </a:r>
          </a:p>
          <a:p>
            <a:pPr lvl="1">
              <a:buFont typeface="Wingdings" panose="05000000000000000000" pitchFamily="2" charset="2"/>
              <a:buChar char="§"/>
            </a:pPr>
            <a:r>
              <a:rPr lang="en-US" sz="1600" dirty="0">
                <a:solidFill>
                  <a:srgbClr val="0000CC"/>
                </a:solidFill>
              </a:rPr>
              <a:t>Every development in society completely redraws the whole map of the future and creates new opportunities all around us</a:t>
            </a:r>
            <a:r>
              <a:rPr lang="en-US" sz="1600" dirty="0" smtClean="0">
                <a:solidFill>
                  <a:srgbClr val="0000CC"/>
                </a:solidFill>
              </a:rPr>
              <a:t>.</a:t>
            </a:r>
            <a:endParaRPr lang="en-US" sz="1800" dirty="0"/>
          </a:p>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Tree>
    <p:extLst>
      <p:ext uri="{BB962C8B-B14F-4D97-AF65-F5344CB8AC3E}">
        <p14:creationId xmlns:p14="http://schemas.microsoft.com/office/powerpoint/2010/main" val="281957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609600"/>
            <a:ext cx="6965245" cy="630218"/>
          </a:xfrm>
        </p:spPr>
        <p:txBody>
          <a:bodyPr>
            <a:normAutofit/>
          </a:bodyPr>
          <a:lstStyle/>
          <a:p>
            <a:r>
              <a:rPr lang="en-US" sz="2000" b="1" dirty="0" smtClean="0">
                <a:solidFill>
                  <a:srgbClr val="0000CC"/>
                </a:solidFill>
              </a:rPr>
              <a:t>Contemporary Examples</a:t>
            </a:r>
            <a:r>
              <a:rPr lang="en-US" sz="2000" dirty="0" smtClean="0">
                <a:solidFill>
                  <a:srgbClr val="0000CC"/>
                </a:solidFill>
              </a:rPr>
              <a:t> of Opportunities in Society</a:t>
            </a:r>
            <a:endParaRPr lang="en-US" sz="2000" dirty="0"/>
          </a:p>
        </p:txBody>
      </p:sp>
      <p:sp>
        <p:nvSpPr>
          <p:cNvPr id="6" name="Content Placeholder 2"/>
          <p:cNvSpPr>
            <a:spLocks noGrp="1"/>
          </p:cNvSpPr>
          <p:nvPr>
            <p:ph idx="1"/>
          </p:nvPr>
        </p:nvSpPr>
        <p:spPr>
          <a:xfrm>
            <a:off x="1066800" y="1905000"/>
            <a:ext cx="7010400" cy="4267200"/>
          </a:xfrm>
        </p:spPr>
        <p:txBody>
          <a:bodyPr>
            <a:noAutofit/>
          </a:bodyPr>
          <a:lstStyle/>
          <a:p>
            <a:pPr algn="just">
              <a:buFont typeface="Wingdings" panose="05000000000000000000" pitchFamily="2" charset="2"/>
              <a:buChar char="Ø"/>
            </a:pPr>
            <a:r>
              <a:rPr lang="en-US" sz="1400" b="1" dirty="0"/>
              <a:t>Brian Chesky, the co-founder of </a:t>
            </a:r>
            <a:r>
              <a:rPr lang="en-US" sz="1400" b="1" dirty="0" smtClean="0"/>
              <a:t>Airbnb</a:t>
            </a:r>
            <a:r>
              <a:rPr lang="en-US" sz="1400" dirty="0" smtClean="0"/>
              <a:t> explained </a:t>
            </a:r>
            <a:r>
              <a:rPr lang="en-US" sz="1400" dirty="0"/>
              <a:t>how his start-up </a:t>
            </a:r>
            <a:r>
              <a:rPr lang="en-US" sz="1400" dirty="0" smtClean="0"/>
              <a:t>has very quickly become </a:t>
            </a:r>
            <a:r>
              <a:rPr lang="en-US" sz="1400" dirty="0"/>
              <a:t>one of the biggest providers of overnight rooms in the world — challenging Hilton and Marriott — without owning a single room. </a:t>
            </a:r>
            <a:endParaRPr lang="en-US" sz="1400" dirty="0" smtClean="0"/>
          </a:p>
          <a:p>
            <a:pPr lvl="1" algn="just">
              <a:buFont typeface="Arial" panose="020B0604020202020204" pitchFamily="34" charset="0"/>
              <a:buChar char="•"/>
            </a:pPr>
            <a:r>
              <a:rPr lang="en-US" sz="1400" dirty="0" smtClean="0">
                <a:solidFill>
                  <a:srgbClr val="0000CC"/>
                </a:solidFill>
              </a:rPr>
              <a:t>It indicates a whole new trend of sharing of living quarters and other aspects of one’s daily existence throughout society</a:t>
            </a:r>
            <a:endParaRPr lang="en-US" sz="1400" dirty="0">
              <a:solidFill>
                <a:srgbClr val="0000CC"/>
              </a:solidFill>
            </a:endParaRPr>
          </a:p>
          <a:p>
            <a:pPr algn="just">
              <a:buFont typeface="Wingdings" panose="05000000000000000000" pitchFamily="2" charset="2"/>
              <a:buChar char="Ø"/>
            </a:pPr>
            <a:r>
              <a:rPr lang="en-US" sz="1400" b="1" dirty="0" smtClean="0"/>
              <a:t>Jeff Weiner, the chief executive of LinkedIn</a:t>
            </a:r>
            <a:r>
              <a:rPr lang="en-US" sz="1400" dirty="0" smtClean="0"/>
              <a:t> explained how his company aims to build an economic graph that will link together the whole global work force with every job being offered in the world, the skills needed for each job, and a presence for every higher education institution in the world to provide them. </a:t>
            </a:r>
          </a:p>
          <a:p>
            <a:pPr lvl="1" algn="just">
              <a:buFont typeface="Arial" panose="020B0604020202020204" pitchFamily="34" charset="0"/>
              <a:buChar char="•"/>
            </a:pPr>
            <a:r>
              <a:rPr lang="en-US" sz="1400" dirty="0">
                <a:solidFill>
                  <a:srgbClr val="0000CC"/>
                </a:solidFill>
              </a:rPr>
              <a:t>It indicates a way to improve the economic conditions of society that can help overcome low and stagnant wages, unemployment, need for greater skills, etc</a:t>
            </a:r>
            <a:r>
              <a:rPr lang="en-US" sz="1400" dirty="0"/>
              <a:t>.</a:t>
            </a:r>
          </a:p>
          <a:p>
            <a:pPr algn="just">
              <a:buFont typeface="Wingdings" panose="05000000000000000000" pitchFamily="2" charset="2"/>
              <a:buChar char="Ø"/>
            </a:pPr>
            <a:r>
              <a:rPr lang="en-US" sz="1400" b="1" dirty="0" smtClean="0"/>
              <a:t>Laszlo </a:t>
            </a:r>
            <a:r>
              <a:rPr lang="en-US" sz="1400" b="1" dirty="0"/>
              <a:t>Bock, who oversees all hiring at </a:t>
            </a:r>
            <a:r>
              <a:rPr lang="en-US" sz="1400" b="1" dirty="0" smtClean="0"/>
              <a:t>Google</a:t>
            </a:r>
            <a:r>
              <a:rPr lang="en-US" sz="1400" dirty="0" smtClean="0"/>
              <a:t> has described innovative </a:t>
            </a:r>
            <a:r>
              <a:rPr lang="en-US" sz="1400" dirty="0"/>
              <a:t>ways his company has learned to identify talented people who </a:t>
            </a:r>
            <a:r>
              <a:rPr lang="en-US" sz="1400" dirty="0" smtClean="0"/>
              <a:t>have never gone to college</a:t>
            </a:r>
            <a:r>
              <a:rPr lang="en-US" sz="1400" dirty="0"/>
              <a:t>. </a:t>
            </a:r>
            <a:endParaRPr lang="en-US" sz="1400" dirty="0" smtClean="0"/>
          </a:p>
          <a:p>
            <a:pPr lvl="1" algn="just">
              <a:buFont typeface="Arial" panose="020B0604020202020204" pitchFamily="34" charset="0"/>
              <a:buChar char="•"/>
            </a:pPr>
            <a:r>
              <a:rPr lang="en-US" sz="1400" dirty="0">
                <a:solidFill>
                  <a:srgbClr val="0000CC"/>
                </a:solidFill>
              </a:rPr>
              <a:t>This also </a:t>
            </a:r>
            <a:r>
              <a:rPr lang="en-US" sz="1400" dirty="0" smtClean="0">
                <a:solidFill>
                  <a:srgbClr val="0000CC"/>
                </a:solidFill>
              </a:rPr>
              <a:t>fills another </a:t>
            </a:r>
            <a:r>
              <a:rPr lang="en-US" sz="1400" dirty="0">
                <a:solidFill>
                  <a:srgbClr val="0000CC"/>
                </a:solidFill>
              </a:rPr>
              <a:t>pressing need </a:t>
            </a:r>
            <a:r>
              <a:rPr lang="en-US" sz="1400" dirty="0" smtClean="0">
                <a:solidFill>
                  <a:srgbClr val="0000CC"/>
                </a:solidFill>
              </a:rPr>
              <a:t>for gainful employment in </a:t>
            </a:r>
            <a:r>
              <a:rPr lang="en-US" sz="1400" dirty="0">
                <a:solidFill>
                  <a:srgbClr val="0000CC"/>
                </a:solidFill>
              </a:rPr>
              <a:t>society</a:t>
            </a:r>
          </a:p>
          <a:p>
            <a:pPr algn="just">
              <a:buFont typeface="Wingdings" panose="05000000000000000000" pitchFamily="2" charset="2"/>
              <a:buChar char="Ø"/>
            </a:pPr>
            <a:r>
              <a:rPr lang="en-US" sz="1400" b="1" dirty="0" smtClean="0"/>
              <a:t>What </a:t>
            </a:r>
            <a:r>
              <a:rPr lang="en-US" sz="1400" b="1" dirty="0"/>
              <a:t>they all have in common is </a:t>
            </a:r>
            <a:r>
              <a:rPr lang="en-US" sz="1400" b="1" dirty="0" smtClean="0"/>
              <a:t>that they tend to wake up </a:t>
            </a:r>
            <a:r>
              <a:rPr lang="en-US" sz="1400" b="1" dirty="0"/>
              <a:t>every day and ask: </a:t>
            </a:r>
            <a:r>
              <a:rPr lang="en-US" sz="1400" b="1" dirty="0">
                <a:solidFill>
                  <a:srgbClr val="FF0000"/>
                </a:solidFill>
              </a:rPr>
              <a:t>“What are the biggest trends in the world, and how do I best invent/reinvent my business to thrive from them?”</a:t>
            </a:r>
            <a:r>
              <a:rPr lang="en-US" sz="1400" b="1" dirty="0"/>
              <a:t> </a:t>
            </a:r>
            <a:r>
              <a:rPr lang="en-US" sz="1400" b="1" dirty="0" smtClean="0"/>
              <a:t>…  </a:t>
            </a:r>
            <a:r>
              <a:rPr lang="en-US" sz="1400" b="1" dirty="0"/>
              <a:t>No idea </a:t>
            </a:r>
            <a:r>
              <a:rPr lang="en-US" sz="1400" b="1" dirty="0" smtClean="0"/>
              <a:t>here </a:t>
            </a:r>
            <a:r>
              <a:rPr lang="en-US" sz="1400" b="1" dirty="0"/>
              <a:t>is “off the table</a:t>
            </a:r>
            <a:r>
              <a:rPr lang="en-US" sz="1400" b="1" dirty="0" smtClean="0"/>
              <a:t>.”</a:t>
            </a:r>
            <a:endParaRPr lang="en-US" sz="1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7321" y="1143001"/>
            <a:ext cx="855679" cy="6384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791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dirty="0" smtClean="0"/>
              <a:t>Our Current Mindset</a:t>
            </a:r>
            <a:r>
              <a:rPr lang="en-US" sz="2400" dirty="0"/>
              <a:t/>
            </a:r>
            <a:br>
              <a:rPr lang="en-US" sz="2400" dirty="0"/>
            </a:br>
            <a:endParaRPr lang="en-US" sz="2400" dirty="0"/>
          </a:p>
        </p:txBody>
      </p:sp>
      <p:sp>
        <p:nvSpPr>
          <p:cNvPr id="6" name="Content Placeholder 2"/>
          <p:cNvSpPr>
            <a:spLocks noGrp="1"/>
          </p:cNvSpPr>
          <p:nvPr>
            <p:ph idx="1"/>
          </p:nvPr>
        </p:nvSpPr>
        <p:spPr>
          <a:xfrm>
            <a:off x="1066800" y="2133600"/>
            <a:ext cx="7010400" cy="3048000"/>
          </a:xfrm>
        </p:spPr>
        <p:txBody>
          <a:bodyPr>
            <a:noAutofit/>
          </a:bodyPr>
          <a:lstStyle/>
          <a:p>
            <a:pPr lvl="0">
              <a:buFont typeface="Wingdings" panose="05000000000000000000" pitchFamily="2" charset="2"/>
              <a:buChar char="ü"/>
            </a:pPr>
            <a:r>
              <a:rPr lang="en-US" sz="1600" b="1" dirty="0" smtClean="0">
                <a:solidFill>
                  <a:srgbClr val="FF0000"/>
                </a:solidFill>
              </a:rPr>
              <a:t>But there is a problem …</a:t>
            </a:r>
          </a:p>
          <a:p>
            <a:pPr lvl="0">
              <a:buFont typeface="Wingdings" panose="05000000000000000000" pitchFamily="2" charset="2"/>
              <a:buChar char="ü"/>
            </a:pPr>
            <a:r>
              <a:rPr lang="en-US" sz="1600" b="1" dirty="0" smtClean="0"/>
              <a:t>OUR LIMITED PERSPECTIVE</a:t>
            </a:r>
          </a:p>
          <a:p>
            <a:pPr lvl="1">
              <a:buFont typeface="Wingdings" panose="05000000000000000000" pitchFamily="2" charset="2"/>
              <a:buChar char="§"/>
            </a:pPr>
            <a:r>
              <a:rPr lang="en-US" sz="1600" dirty="0"/>
              <a:t>Ordinarily we view the changes taking place around us from the perspective of our </a:t>
            </a:r>
            <a:r>
              <a:rPr lang="en-US" sz="1600" b="1" u="sng" dirty="0"/>
              <a:t>present</a:t>
            </a:r>
            <a:r>
              <a:rPr lang="en-US" sz="1600" b="1" dirty="0"/>
              <a:t> needs and activities</a:t>
            </a:r>
            <a:r>
              <a:rPr lang="en-US" sz="1600" dirty="0"/>
              <a:t>. We take note of those with immediate and direct impact on what and where we are </a:t>
            </a:r>
            <a:r>
              <a:rPr lang="en-US" sz="1600" dirty="0" smtClean="0"/>
              <a:t>today</a:t>
            </a:r>
          </a:p>
          <a:p>
            <a:pPr>
              <a:buFont typeface="Wingdings" panose="05000000000000000000" pitchFamily="2" charset="2"/>
              <a:buChar char="ü"/>
            </a:pPr>
            <a:r>
              <a:rPr lang="en-US" sz="1600" b="1" dirty="0" smtClean="0"/>
              <a:t>MOVE OUT OF OUR COMFORT ZONE</a:t>
            </a:r>
          </a:p>
          <a:p>
            <a:pPr lvl="1">
              <a:buFont typeface="Wingdings" panose="05000000000000000000" pitchFamily="2" charset="2"/>
              <a:buChar char="§"/>
            </a:pPr>
            <a:r>
              <a:rPr lang="en-US" sz="1600" dirty="0"/>
              <a:t>If we really want to </a:t>
            </a:r>
            <a:r>
              <a:rPr lang="en-US" sz="1600" dirty="0" smtClean="0"/>
              <a:t>come in contact with the opportunities in society, in our field, or even a related field, then we </a:t>
            </a:r>
            <a:r>
              <a:rPr lang="en-US" sz="1600" dirty="0"/>
              <a:t>must </a:t>
            </a:r>
            <a:r>
              <a:rPr lang="en-US" sz="1600" b="1" dirty="0"/>
              <a:t>step out of our present context for a moment, cast off our mental </a:t>
            </a:r>
            <a:r>
              <a:rPr lang="en-US" sz="1600" b="1" dirty="0" smtClean="0"/>
              <a:t>mindset</a:t>
            </a:r>
            <a:r>
              <a:rPr lang="en-US" sz="1600" b="1" dirty="0"/>
              <a:t>, and </a:t>
            </a:r>
            <a:r>
              <a:rPr lang="en-US" sz="1600" b="1" u="sng" dirty="0"/>
              <a:t>look freshly at what is really going on</a:t>
            </a:r>
            <a:r>
              <a:rPr lang="en-US" sz="1600" b="1" dirty="0"/>
              <a:t>. </a:t>
            </a:r>
            <a:endParaRPr lang="en-US" sz="1800" b="1" dirty="0"/>
          </a:p>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361" t="15706" r="17208" b="9127"/>
          <a:stretch/>
        </p:blipFill>
        <p:spPr>
          <a:xfrm>
            <a:off x="4038600" y="1233376"/>
            <a:ext cx="988829" cy="712381"/>
          </a:xfrm>
          <a:prstGeom prst="rect">
            <a:avLst/>
          </a:prstGeom>
        </p:spPr>
      </p:pic>
    </p:spTree>
    <p:extLst>
      <p:ext uri="{BB962C8B-B14F-4D97-AF65-F5344CB8AC3E}">
        <p14:creationId xmlns:p14="http://schemas.microsoft.com/office/powerpoint/2010/main" val="24140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TotalTime>
  <Words>1416</Words>
  <Application>Microsoft Office PowerPoint</Application>
  <PresentationFormat>On-screen Show (4:3)</PresentationFormat>
  <Paragraphs>109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A Vision of Opportunities</vt:lpstr>
      <vt:lpstr>Planning Strategically </vt:lpstr>
      <vt:lpstr>Where do we want to go? </vt:lpstr>
      <vt:lpstr>Awareness, Urge, Commitment - 1 </vt:lpstr>
      <vt:lpstr>Awareness, Urge, Commitment - 2 </vt:lpstr>
      <vt:lpstr>The Opportunities Themselves </vt:lpstr>
      <vt:lpstr>The Opportunities Themselves </vt:lpstr>
      <vt:lpstr>Contemporary Examples of Opportunities in Society</vt:lpstr>
      <vt:lpstr>Our Current Mindset </vt:lpstr>
      <vt:lpstr>What About Your Situation?</vt:lpstr>
      <vt:lpstr>Rapid Developments in Underlying Technologies</vt:lpstr>
      <vt:lpstr>New Technologies and Your Business</vt:lpstr>
      <vt:lpstr>‘A Vision of Opportunities’ Summary</vt:lpstr>
      <vt:lpstr>One More Thing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dc:creator>
  <cp:lastModifiedBy>Roy</cp:lastModifiedBy>
  <cp:revision>768</cp:revision>
  <dcterms:created xsi:type="dcterms:W3CDTF">2014-01-31T13:25:30Z</dcterms:created>
  <dcterms:modified xsi:type="dcterms:W3CDTF">2014-03-25T14:25:58Z</dcterms:modified>
</cp:coreProperties>
</file>