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8"/>
  </p:notesMasterIdLst>
  <p:sldIdLst>
    <p:sldId id="256" r:id="rId2"/>
    <p:sldId id="260" r:id="rId3"/>
    <p:sldId id="264" r:id="rId4"/>
    <p:sldId id="276" r:id="rId5"/>
    <p:sldId id="278" r:id="rId6"/>
    <p:sldId id="281" r:id="rId7"/>
    <p:sldId id="282" r:id="rId8"/>
    <p:sldId id="283" r:id="rId9"/>
    <p:sldId id="285" r:id="rId10"/>
    <p:sldId id="286" r:id="rId11"/>
    <p:sldId id="284" r:id="rId12"/>
    <p:sldId id="272" r:id="rId13"/>
    <p:sldId id="271" r:id="rId14"/>
    <p:sldId id="274" r:id="rId15"/>
    <p:sldId id="275" r:id="rId16"/>
    <p:sldId id="27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9E47"/>
    <a:srgbClr val="339933"/>
    <a:srgbClr val="00CC00"/>
    <a:srgbClr val="33CC33"/>
    <a:srgbClr val="00008A"/>
    <a:srgbClr val="0000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2798" autoAdjust="0"/>
  </p:normalViewPr>
  <p:slideViewPr>
    <p:cSldViewPr>
      <p:cViewPr>
        <p:scale>
          <a:sx n="93" d="100"/>
          <a:sy n="93" d="100"/>
        </p:scale>
        <p:origin x="606" y="-1566"/>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A2C1D3-310F-465E-9A07-33C9C19A91FD}" type="datetimeFigureOut">
              <a:rPr lang="en-US" smtClean="0"/>
              <a:t>9/1/2016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E3ADDA-0508-4577-AB1C-9B3859FEF7D3}" type="slidenum">
              <a:rPr lang="en-US" smtClean="0"/>
              <a:t>‹#›</a:t>
            </a:fld>
            <a:endParaRPr lang="en-US" dirty="0"/>
          </a:p>
        </p:txBody>
      </p:sp>
    </p:spTree>
    <p:extLst>
      <p:ext uri="{BB962C8B-B14F-4D97-AF65-F5344CB8AC3E}">
        <p14:creationId xmlns:p14="http://schemas.microsoft.com/office/powerpoint/2010/main" val="3632245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E3ADDA-0508-4577-AB1C-9B3859FEF7D3}" type="slidenum">
              <a:rPr lang="en-US" smtClean="0"/>
              <a:t>2</a:t>
            </a:fld>
            <a:endParaRPr lang="en-US" dirty="0"/>
          </a:p>
        </p:txBody>
      </p:sp>
    </p:spTree>
    <p:extLst>
      <p:ext uri="{BB962C8B-B14F-4D97-AF65-F5344CB8AC3E}">
        <p14:creationId xmlns:p14="http://schemas.microsoft.com/office/powerpoint/2010/main" val="3254396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Better not to</a:t>
            </a:r>
            <a:r>
              <a:rPr lang="en-US" baseline="0" dirty="0"/>
              <a:t> end on a negative note. Address this earlier</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Amazon and Barnes Noble example also illustrates that opportunities can become threats when we ignore or do not perceive them or do not respond to them creatively. Same for Nokia vs Apple.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Sears was world’s largest retailer for seven decades before Walmart. What did they miss? My guess is that they failed to see the opportunity for reorganizing supply chain on global basis and they underestimated the demand of the middle class for discounts.</a:t>
            </a:r>
          </a:p>
          <a:p>
            <a:endParaRPr lang="en-US" dirty="0"/>
          </a:p>
          <a:p>
            <a:r>
              <a:rPr lang="en-US" dirty="0"/>
              <a:t>Some Indian newspapers </a:t>
            </a:r>
            <a:r>
              <a:rPr lang="en-US" baseline="0" dirty="0"/>
              <a:t>failed to mark the broadening of newspaper readership from male head of household interested in politics to educated women and children interested in entertainment, fashion, travel, health and a much broader range of topics that Times of India perceived and exploited to set a new standard and become the largest selling English daily in the world.</a:t>
            </a:r>
            <a:endParaRPr lang="en-US" dirty="0"/>
          </a:p>
        </p:txBody>
      </p:sp>
      <p:sp>
        <p:nvSpPr>
          <p:cNvPr id="4" name="Slide Number Placeholder 3"/>
          <p:cNvSpPr>
            <a:spLocks noGrp="1"/>
          </p:cNvSpPr>
          <p:nvPr>
            <p:ph type="sldNum" sz="quarter" idx="10"/>
          </p:nvPr>
        </p:nvSpPr>
        <p:spPr/>
        <p:txBody>
          <a:bodyPr/>
          <a:lstStyle/>
          <a:p>
            <a:fld id="{5AE3ADDA-0508-4577-AB1C-9B3859FEF7D3}" type="slidenum">
              <a:rPr lang="en-US" smtClean="0"/>
              <a:t>11</a:t>
            </a:fld>
            <a:endParaRPr lang="en-US" dirty="0"/>
          </a:p>
        </p:txBody>
      </p:sp>
    </p:spTree>
    <p:extLst>
      <p:ext uri="{BB962C8B-B14F-4D97-AF65-F5344CB8AC3E}">
        <p14:creationId xmlns:p14="http://schemas.microsoft.com/office/powerpoint/2010/main" val="23758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moved this slide after the previous one since the examples are so good and so profound and the companies so well known they can serve</a:t>
            </a:r>
            <a:r>
              <a:rPr lang="en-US" baseline="0" dirty="0"/>
              <a:t> as core for the presentation</a:t>
            </a:r>
            <a:endParaRPr lang="en-US" dirty="0"/>
          </a:p>
          <a:p>
            <a:endParaRPr lang="en-US" dirty="0"/>
          </a:p>
          <a:p>
            <a:r>
              <a:rPr lang="en-US" dirty="0"/>
              <a:t>Fed Ex</a:t>
            </a:r>
            <a:r>
              <a:rPr lang="en-US" baseline="0" dirty="0"/>
              <a:t> was in tune with changing social values – the need for speed -- which others did not perceive. 20 years later when they introduced the Supertracker, they had perceived the customer need for information about where their packages were – which others also did not perceive but later become the standard not only for courier delivery and airfreight but also for seafreight. </a:t>
            </a:r>
            <a:endParaRPr lang="en-US" dirty="0"/>
          </a:p>
          <a:p>
            <a:endParaRPr lang="en-US" dirty="0"/>
          </a:p>
          <a:p>
            <a:r>
              <a:rPr lang="en-US" dirty="0"/>
              <a:t>Contrast Amazon</a:t>
            </a:r>
            <a:r>
              <a:rPr lang="en-US" baseline="0" dirty="0"/>
              <a:t> with Barnes and Noble that only thought of using internet as an extension of their brick and mortar stores – opportunity comes not only by awareness of an opening but by approaching it with a fresh perspective as Apple reconceived DOS as GUI, Walkman as an iPod and the cell phone as iPhone.</a:t>
            </a:r>
          </a:p>
          <a:p>
            <a:endParaRPr lang="en-US" baseline="0" dirty="0"/>
          </a:p>
          <a:p>
            <a:r>
              <a:rPr lang="en-US" baseline="0" dirty="0"/>
              <a:t>Google founded a new search engine at a time when we already had more than 30 and none of them were making any money. The opportunity they perceived was not just for a better search algorithm but also for linking two apparently disparate activities (search and advertising) through AdWords to become the largest “ad agency” in the world</a:t>
            </a:r>
            <a:endParaRPr lang="en-US" dirty="0"/>
          </a:p>
        </p:txBody>
      </p:sp>
      <p:sp>
        <p:nvSpPr>
          <p:cNvPr id="4" name="Slide Number Placeholder 3"/>
          <p:cNvSpPr>
            <a:spLocks noGrp="1"/>
          </p:cNvSpPr>
          <p:nvPr>
            <p:ph type="sldNum" sz="quarter" idx="10"/>
          </p:nvPr>
        </p:nvSpPr>
        <p:spPr/>
        <p:txBody>
          <a:bodyPr/>
          <a:lstStyle/>
          <a:p>
            <a:fld id="{5AE3ADDA-0508-4577-AB1C-9B3859FEF7D3}" type="slidenum">
              <a:rPr lang="en-US" smtClean="0"/>
              <a:t>12</a:t>
            </a:fld>
            <a:endParaRPr lang="en-US" dirty="0"/>
          </a:p>
        </p:txBody>
      </p:sp>
    </p:spTree>
    <p:extLst>
      <p:ext uri="{BB962C8B-B14F-4D97-AF65-F5344CB8AC3E}">
        <p14:creationId xmlns:p14="http://schemas.microsoft.com/office/powerpoint/2010/main" val="3984241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THESE NOTES</a:t>
            </a:r>
            <a:br>
              <a:rPr lang="en-US" dirty="0"/>
            </a:br>
            <a:r>
              <a:rPr lang="en-US" dirty="0"/>
              <a:t>Like Amazon, Airbnb,</a:t>
            </a:r>
            <a:r>
              <a:rPr lang="en-US" baseline="0" dirty="0"/>
              <a:t> Über and Coursera have perceived whole new ways of organizing traditional activities in society  -- this illustrates one key principle – you don’t have to invent a new product or service if you can invent a new or better delivery system. McDonalds, Starbucks, FedEx, are earlier examples of the same principle</a:t>
            </a:r>
          </a:p>
          <a:p>
            <a:endParaRPr lang="en-US" baseline="0" dirty="0"/>
          </a:p>
          <a:p>
            <a:r>
              <a:rPr lang="en-US" baseline="0" dirty="0"/>
              <a:t>Lindedln replaces the traditional search firm and placement agency with an individualized personalized global network for matching managerial capacities with company needs – it is indicative of the whole trend toward individualization and customization we see in google news, and so many other instances</a:t>
            </a:r>
          </a:p>
          <a:p>
            <a:endParaRPr lang="en-US" baseline="0" dirty="0"/>
          </a:p>
          <a:p>
            <a:r>
              <a:rPr lang="en-US" baseline="0" dirty="0"/>
              <a:t>Google talents – this one is not quite clear to me since I am unfamiliar with what they have done. I do not know what is the opportunity they perceived or the means they choose to exploit. But if they really have a method, it is of immense significance since identifying talent and fostering human resources is THE Most powerful driver for the future of business. </a:t>
            </a:r>
          </a:p>
          <a:p>
            <a:r>
              <a:rPr lang="en-US" baseline="0" dirty="0"/>
              <a:t> </a:t>
            </a:r>
          </a:p>
        </p:txBody>
      </p:sp>
      <p:sp>
        <p:nvSpPr>
          <p:cNvPr id="4" name="Slide Number Placeholder 3"/>
          <p:cNvSpPr>
            <a:spLocks noGrp="1"/>
          </p:cNvSpPr>
          <p:nvPr>
            <p:ph type="sldNum" sz="quarter" idx="10"/>
          </p:nvPr>
        </p:nvSpPr>
        <p:spPr/>
        <p:txBody>
          <a:bodyPr/>
          <a:lstStyle/>
          <a:p>
            <a:fld id="{5AE3ADDA-0508-4577-AB1C-9B3859FEF7D3}" type="slidenum">
              <a:rPr lang="en-US" smtClean="0"/>
              <a:t>13</a:t>
            </a:fld>
            <a:endParaRPr lang="en-US" dirty="0"/>
          </a:p>
        </p:txBody>
      </p:sp>
    </p:spTree>
    <p:extLst>
      <p:ext uri="{BB962C8B-B14F-4D97-AF65-F5344CB8AC3E}">
        <p14:creationId xmlns:p14="http://schemas.microsoft.com/office/powerpoint/2010/main" val="240978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E3ADDA-0508-4577-AB1C-9B3859FEF7D3}" type="slidenum">
              <a:rPr lang="en-US" smtClean="0"/>
              <a:t>16</a:t>
            </a:fld>
            <a:endParaRPr lang="en-US" dirty="0"/>
          </a:p>
        </p:txBody>
      </p:sp>
    </p:spTree>
    <p:extLst>
      <p:ext uri="{BB962C8B-B14F-4D97-AF65-F5344CB8AC3E}">
        <p14:creationId xmlns:p14="http://schemas.microsoft.com/office/powerpoint/2010/main" val="3423958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sent</a:t>
            </a:r>
            <a:r>
              <a:rPr lang="en-US" baseline="0" dirty="0"/>
              <a:t> you some earlier material of deep drivers which might be useful to bring out the fact that society is evolving and there are powerful forces reconfiguring it. </a:t>
            </a:r>
          </a:p>
          <a:p>
            <a:endParaRPr lang="en-US" baseline="0" dirty="0"/>
          </a:p>
          <a:p>
            <a:r>
              <a:rPr lang="en-US" baseline="0" dirty="0"/>
              <a:t>Everyone knows about the impact of </a:t>
            </a:r>
            <a:r>
              <a:rPr lang="en-US" u="sng" baseline="0" dirty="0"/>
              <a:t>technology</a:t>
            </a:r>
            <a:r>
              <a:rPr lang="en-US" baseline="0" dirty="0"/>
              <a:t>. You can give examples without undermining your talk on Technology the second day. </a:t>
            </a:r>
          </a:p>
          <a:p>
            <a:endParaRPr lang="en-US" baseline="0" dirty="0"/>
          </a:p>
          <a:p>
            <a:r>
              <a:rPr lang="en-US" baseline="0" dirty="0"/>
              <a:t>Apart from the new products it makes possible, Technology gets its power from the way it acts as a catalyst for another driver Social Organization. Technology is closely linked to Organization since it has made possible whole new business and delivery models like Amazon, Airbnb, Über, linkedn Coursera, and many of the other opportunities are technology driven. Big Data is a driver for Walmart’s logistics – they found out the beer and baby diapers sell well together since often it is male head of household sent out to buy the diapers in an emergency! </a:t>
            </a:r>
          </a:p>
          <a:p>
            <a:endParaRPr lang="en-US" baseline="0" dirty="0"/>
          </a:p>
          <a:p>
            <a:r>
              <a:rPr lang="en-US" baseline="0" dirty="0"/>
              <a:t>Rising levels of </a:t>
            </a:r>
            <a:r>
              <a:rPr lang="en-US" u="sng" baseline="0" dirty="0"/>
              <a:t>education </a:t>
            </a:r>
            <a:r>
              <a:rPr lang="en-US" baseline="0" dirty="0"/>
              <a:t>is reaching fever pitch in India, China and elsewhere and there is no way for the traditional system to grow fast enough to meet the demand. Higher educational capacity needs to expand 5 fold globally. Hence the need for new models like Coursera, Khan Academy, WUC, etc.</a:t>
            </a:r>
          </a:p>
          <a:p>
            <a:endParaRPr lang="en-US" baseline="0" dirty="0"/>
          </a:p>
          <a:p>
            <a:r>
              <a:rPr lang="en-US" baseline="0" dirty="0"/>
              <a:t>Democracy and human rights is a great energizer. The spread of democracy and more real enforcement of rights is spreading globally. It takes different positive and negative forms. In India it has spurred outrage against corruption and oppression of women. Some of these are creating new business opportunities.</a:t>
            </a:r>
          </a:p>
          <a:p>
            <a:endParaRPr lang="en-US" baseline="0" dirty="0"/>
          </a:p>
          <a:p>
            <a:r>
              <a:rPr lang="en-US" baseline="0" dirty="0"/>
              <a:t>Education spurs </a:t>
            </a:r>
            <a:r>
              <a:rPr lang="en-US" u="sng" baseline="0" dirty="0"/>
              <a:t>rising aspirations </a:t>
            </a:r>
            <a:r>
              <a:rPr lang="en-US" baseline="0" dirty="0"/>
              <a:t>(look at the clamor for cars, consumption among the young employed, tourism, demand for housing which is driving real estate prices in India – even Pondy – to Western levels). </a:t>
            </a:r>
            <a:endParaRPr lang="en-US" dirty="0"/>
          </a:p>
          <a:p>
            <a:endParaRPr lang="en-US" dirty="0"/>
          </a:p>
        </p:txBody>
      </p:sp>
      <p:sp>
        <p:nvSpPr>
          <p:cNvPr id="4" name="Slide Number Placeholder 3"/>
          <p:cNvSpPr>
            <a:spLocks noGrp="1"/>
          </p:cNvSpPr>
          <p:nvPr>
            <p:ph type="sldNum" sz="quarter" idx="10"/>
          </p:nvPr>
        </p:nvSpPr>
        <p:spPr/>
        <p:txBody>
          <a:bodyPr/>
          <a:lstStyle/>
          <a:p>
            <a:fld id="{5AE3ADDA-0508-4577-AB1C-9B3859FEF7D3}" type="slidenum">
              <a:rPr lang="en-US" smtClean="0"/>
              <a:t>3</a:t>
            </a:fld>
            <a:endParaRPr lang="en-US" dirty="0"/>
          </a:p>
        </p:txBody>
      </p:sp>
    </p:spTree>
    <p:extLst>
      <p:ext uri="{BB962C8B-B14F-4D97-AF65-F5344CB8AC3E}">
        <p14:creationId xmlns:p14="http://schemas.microsoft.com/office/powerpoint/2010/main" val="780725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CC"/>
                </a:solidFill>
              </a:rPr>
              <a:t>--Amazon</a:t>
            </a:r>
            <a:r>
              <a:rPr lang="en-US" sz="1600" baseline="0" dirty="0">
                <a:solidFill>
                  <a:srgbClr val="0000CC"/>
                </a:solidFill>
              </a:rPr>
              <a:t> began selling books online, and even went to electronic books, while Barnes and Noble stuck with the old way of selling physical books alone. Barnes and Noble was sent reeling. </a:t>
            </a:r>
            <a:br>
              <a:rPr lang="en-US" sz="1600" baseline="0" dirty="0">
                <a:solidFill>
                  <a:srgbClr val="0000CC"/>
                </a:solidFill>
              </a:rPr>
            </a:br>
            <a:br>
              <a:rPr lang="en-US" sz="1600" baseline="0" dirty="0">
                <a:solidFill>
                  <a:srgbClr val="0000CC"/>
                </a:solidFill>
              </a:rPr>
            </a:br>
            <a:r>
              <a:rPr lang="en-US" sz="1600" baseline="0" dirty="0">
                <a:solidFill>
                  <a:srgbClr val="0000CC"/>
                </a:solidFill>
              </a:rPr>
              <a:t>--</a:t>
            </a:r>
            <a:r>
              <a:rPr lang="en-US" sz="1600" dirty="0">
                <a:solidFill>
                  <a:srgbClr val="0000CC"/>
                </a:solidFill>
              </a:rPr>
              <a:t>This </a:t>
            </a:r>
            <a:r>
              <a:rPr lang="en-US" sz="1600" dirty="0"/>
              <a:t>illustrates that opportunities can become threats when we ignore or do not perceive them or do not respond to them creatively. </a:t>
            </a:r>
            <a:endParaRPr lang="en-US" dirty="0"/>
          </a:p>
        </p:txBody>
      </p:sp>
      <p:sp>
        <p:nvSpPr>
          <p:cNvPr id="4" name="Slide Number Placeholder 3"/>
          <p:cNvSpPr>
            <a:spLocks noGrp="1"/>
          </p:cNvSpPr>
          <p:nvPr>
            <p:ph type="sldNum" sz="quarter" idx="10"/>
          </p:nvPr>
        </p:nvSpPr>
        <p:spPr/>
        <p:txBody>
          <a:bodyPr/>
          <a:lstStyle/>
          <a:p>
            <a:fld id="{5AE3ADDA-0508-4577-AB1C-9B3859FEF7D3}" type="slidenum">
              <a:rPr lang="en-US" smtClean="0"/>
              <a:t>4</a:t>
            </a:fld>
            <a:endParaRPr lang="en-US" dirty="0"/>
          </a:p>
        </p:txBody>
      </p:sp>
    </p:spTree>
    <p:extLst>
      <p:ext uri="{BB962C8B-B14F-4D97-AF65-F5344CB8AC3E}">
        <p14:creationId xmlns:p14="http://schemas.microsoft.com/office/powerpoint/2010/main" val="780725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600"/>
              </a:spcBef>
              <a:buFont typeface="Wingdings" panose="05000000000000000000" pitchFamily="2" charset="2"/>
              <a:buNone/>
            </a:pPr>
            <a:r>
              <a:rPr lang="en-US" altLang="en-US" sz="1200" b="1" dirty="0">
                <a:solidFill>
                  <a:srgbClr val="0000CC"/>
                </a:solidFill>
              </a:rPr>
              <a:t>New Business Models </a:t>
            </a:r>
            <a:r>
              <a:rPr lang="en-US" altLang="en-US" sz="1200" dirty="0"/>
              <a:t>--Airbnb is booking rooms in people’s homes; Uber, another company that allows for ride sharing is revolutionizing commuting and ride sharing. BitCoin is popularizing new forms of currency. Etc. etc.</a:t>
            </a:r>
          </a:p>
          <a:p>
            <a:pPr algn="l">
              <a:spcBef>
                <a:spcPts val="600"/>
              </a:spcBef>
              <a:buFont typeface="Wingdings" panose="05000000000000000000" pitchFamily="2" charset="2"/>
              <a:buChar char="v"/>
            </a:pPr>
            <a:endParaRPr lang="en-US" altLang="en-US" sz="1200" dirty="0"/>
          </a:p>
          <a:p>
            <a:pPr algn="l">
              <a:spcBef>
                <a:spcPts val="600"/>
              </a:spcBef>
              <a:buFont typeface="Wingdings" panose="05000000000000000000" pitchFamily="2" charset="2"/>
              <a:buNone/>
            </a:pPr>
            <a:r>
              <a:rPr lang="en-US" altLang="en-US" sz="1200" b="1" dirty="0">
                <a:solidFill>
                  <a:srgbClr val="0000CC"/>
                </a:solidFill>
              </a:rPr>
              <a:t>IT Everywhere </a:t>
            </a:r>
            <a:r>
              <a:rPr lang="en-US" altLang="en-US" sz="1200" b="1" dirty="0"/>
              <a:t>-- </a:t>
            </a:r>
            <a:r>
              <a:rPr lang="en-US" altLang="en-US" sz="1200" dirty="0"/>
              <a:t>PCs, Smartphone, tablets in all aspects of life. Online education through Moocs from Coursera. ApplePay IPhone swiping for making purchases. “Internet of Everything” (of all devices, places, things.)</a:t>
            </a:r>
          </a:p>
          <a:p>
            <a:pPr algn="l">
              <a:spcBef>
                <a:spcPts val="600"/>
              </a:spcBef>
              <a:buFont typeface="Wingdings" panose="05000000000000000000" pitchFamily="2" charset="2"/>
              <a:buChar char="v"/>
            </a:pPr>
            <a:endParaRPr lang="en-US" altLang="en-US" sz="1200" dirty="0"/>
          </a:p>
          <a:p>
            <a:pPr algn="l">
              <a:spcBef>
                <a:spcPts val="600"/>
              </a:spcBef>
              <a:buFont typeface="Wingdings" panose="05000000000000000000" pitchFamily="2" charset="2"/>
              <a:buNone/>
            </a:pPr>
            <a:r>
              <a:rPr lang="en-US" altLang="en-US" sz="1200" b="1" dirty="0">
                <a:solidFill>
                  <a:srgbClr val="0000CC"/>
                </a:solidFill>
              </a:rPr>
              <a:t>Supply Chain Revolution </a:t>
            </a:r>
            <a:r>
              <a:rPr lang="en-US" altLang="en-US" sz="1200" dirty="0"/>
              <a:t>– I.e. “who supplies the goods.” Buy anything over Internet from one supplier (Amazon). Amazon India coordinates Internet purchases from member companies. Expedia as intermediary between airlines; shows cost rate of flights from multiple airline.</a:t>
            </a:r>
            <a:br>
              <a:rPr lang="en-US" altLang="en-US" sz="1200" dirty="0"/>
            </a:br>
            <a:endParaRPr lang="en-US" altLang="en-US" sz="1200" dirty="0"/>
          </a:p>
          <a:p>
            <a:pPr algn="l">
              <a:spcBef>
                <a:spcPts val="600"/>
              </a:spcBef>
              <a:buFont typeface="Wingdings" panose="05000000000000000000" pitchFamily="2" charset="2"/>
              <a:buNone/>
            </a:pPr>
            <a:r>
              <a:rPr lang="en-US" altLang="en-US" sz="1200" b="1" dirty="0">
                <a:solidFill>
                  <a:srgbClr val="0000CC"/>
                </a:solidFill>
              </a:rPr>
              <a:t>Value Chain Revolution </a:t>
            </a:r>
            <a:r>
              <a:rPr lang="en-US" altLang="en-US" sz="1200" dirty="0"/>
              <a:t>– E.g. custom orders, low inventory, on time delivery (Dell)</a:t>
            </a:r>
            <a:endParaRPr lang="en-US" sz="120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AE3ADDA-0508-4577-AB1C-9B3859FEF7D3}" type="slidenum">
              <a:rPr lang="en-US" smtClean="0"/>
              <a:t>5</a:t>
            </a:fld>
            <a:endParaRPr lang="en-US" dirty="0"/>
          </a:p>
        </p:txBody>
      </p:sp>
    </p:spTree>
    <p:extLst>
      <p:ext uri="{BB962C8B-B14F-4D97-AF65-F5344CB8AC3E}">
        <p14:creationId xmlns:p14="http://schemas.microsoft.com/office/powerpoint/2010/main" val="780725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sz="1200" dirty="0"/>
              <a:t>--The </a:t>
            </a:r>
            <a:r>
              <a:rPr lang="en-US" sz="1200" i="0" dirty="0"/>
              <a:t>potentials</a:t>
            </a:r>
            <a:r>
              <a:rPr lang="en-US" sz="1200" dirty="0"/>
              <a:t> for education are enormous when you consider that educational capacity needs to expand 5 fold globally. </a:t>
            </a:r>
          </a:p>
          <a:p>
            <a:pPr>
              <a:buFont typeface="Wingdings" panose="05000000000000000000" pitchFamily="2" charset="2"/>
              <a:buChar char="v"/>
            </a:pPr>
            <a:endParaRPr lang="en-US" sz="1200" dirty="0"/>
          </a:p>
          <a:p>
            <a:pPr>
              <a:buFont typeface="Wingdings" panose="05000000000000000000" pitchFamily="2" charset="2"/>
              <a:buNone/>
            </a:pPr>
            <a:r>
              <a:rPr lang="en-US" sz="1200" dirty="0"/>
              <a:t>--Rising levels of </a:t>
            </a:r>
            <a:r>
              <a:rPr lang="en-US" sz="1200" u="sng" dirty="0"/>
              <a:t>education </a:t>
            </a:r>
            <a:r>
              <a:rPr lang="en-US" sz="1200" dirty="0"/>
              <a:t>is reaching fever pitch in India, China and elsewhere, and there is no way for the traditional system to grow fast enough to meet the demand. </a:t>
            </a:r>
          </a:p>
          <a:p>
            <a:pPr>
              <a:buFont typeface="Wingdings" panose="05000000000000000000" pitchFamily="2" charset="2"/>
              <a:buChar char="v"/>
            </a:pPr>
            <a:endParaRPr lang="en-US" sz="1200" dirty="0"/>
          </a:p>
          <a:p>
            <a:pPr>
              <a:buFont typeface="Wingdings" panose="05000000000000000000" pitchFamily="2" charset="2"/>
              <a:buNone/>
            </a:pPr>
            <a:r>
              <a:rPr lang="en-US" sz="1200" dirty="0"/>
              <a:t>--Hence there are needs for new models like Coursera, Khan Academy, World University Consortium (WUC), etc.</a:t>
            </a:r>
            <a:endParaRPr lang="en-US" sz="1200" b="1" dirty="0"/>
          </a:p>
          <a:p>
            <a:endParaRPr lang="en-US" dirty="0"/>
          </a:p>
        </p:txBody>
      </p:sp>
      <p:sp>
        <p:nvSpPr>
          <p:cNvPr id="4" name="Slide Number Placeholder 3"/>
          <p:cNvSpPr>
            <a:spLocks noGrp="1"/>
          </p:cNvSpPr>
          <p:nvPr>
            <p:ph type="sldNum" sz="quarter" idx="10"/>
          </p:nvPr>
        </p:nvSpPr>
        <p:spPr/>
        <p:txBody>
          <a:bodyPr/>
          <a:lstStyle/>
          <a:p>
            <a:fld id="{5AE3ADDA-0508-4577-AB1C-9B3859FEF7D3}" type="slidenum">
              <a:rPr lang="en-US" smtClean="0"/>
              <a:t>6</a:t>
            </a:fld>
            <a:endParaRPr lang="en-US" dirty="0"/>
          </a:p>
        </p:txBody>
      </p:sp>
    </p:spTree>
    <p:extLst>
      <p:ext uri="{BB962C8B-B14F-4D97-AF65-F5344CB8AC3E}">
        <p14:creationId xmlns:p14="http://schemas.microsoft.com/office/powerpoint/2010/main" val="780725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just">
              <a:spcBef>
                <a:spcPts val="300"/>
              </a:spcBef>
              <a:buFont typeface="Wingdings" panose="05000000000000000000" pitchFamily="2" charset="2"/>
              <a:buNone/>
            </a:pPr>
            <a:r>
              <a:rPr lang="en-US" sz="1400" b="1" dirty="0">
                <a:solidFill>
                  <a:srgbClr val="0000CC"/>
                </a:solidFill>
              </a:rPr>
              <a:t>--Wealth Creation</a:t>
            </a:r>
            <a:r>
              <a:rPr lang="en-US" sz="1400" b="1" dirty="0"/>
              <a:t> – </a:t>
            </a:r>
            <a:r>
              <a:rPr lang="en-US" sz="1400" dirty="0"/>
              <a:t>Energized society works harder, purchasing power increases, money circulates, production rises, prosperity results.</a:t>
            </a:r>
          </a:p>
          <a:p>
            <a:pPr lvl="1" algn="just">
              <a:spcBef>
                <a:spcPts val="300"/>
              </a:spcBef>
              <a:buFont typeface="Wingdings" panose="05000000000000000000" pitchFamily="2" charset="2"/>
              <a:buNone/>
            </a:pPr>
            <a:endParaRPr lang="en-US" sz="1400" dirty="0"/>
          </a:p>
          <a:p>
            <a:pPr lvl="1" algn="just">
              <a:spcBef>
                <a:spcPts val="300"/>
              </a:spcBef>
              <a:buFont typeface="Wingdings" panose="05000000000000000000" pitchFamily="2" charset="2"/>
              <a:buNone/>
            </a:pPr>
            <a:r>
              <a:rPr lang="en-US" sz="1400" b="1" dirty="0">
                <a:solidFill>
                  <a:srgbClr val="0000CC"/>
                </a:solidFill>
              </a:rPr>
              <a:t>Liberates Segments of population </a:t>
            </a:r>
            <a:r>
              <a:rPr lang="en-US" sz="1400" b="1" dirty="0"/>
              <a:t>-- </a:t>
            </a:r>
            <a:r>
              <a:rPr lang="en-US" sz="1400" dirty="0"/>
              <a:t>As a result of liberation, </a:t>
            </a:r>
            <a:r>
              <a:rPr lang="en-US" sz="1400" dirty="0">
                <a:solidFill>
                  <a:srgbClr val="0000CC"/>
                </a:solidFill>
              </a:rPr>
              <a:t>women</a:t>
            </a:r>
            <a:r>
              <a:rPr lang="en-US" sz="1400" dirty="0"/>
              <a:t> are working, becoming self- sufficient, and are spending more, and independently so. E.g. In India, the proliferation of </a:t>
            </a:r>
            <a:r>
              <a:rPr lang="en-US" sz="1400" dirty="0">
                <a:solidFill>
                  <a:srgbClr val="0000CC"/>
                </a:solidFill>
              </a:rPr>
              <a:t>newspaper</a:t>
            </a:r>
            <a:r>
              <a:rPr lang="en-US" sz="1400" dirty="0"/>
              <a:t> circulation is a result of increased education and freedom of expression.</a:t>
            </a:r>
          </a:p>
          <a:p>
            <a:endParaRPr lang="en-US" dirty="0"/>
          </a:p>
        </p:txBody>
      </p:sp>
      <p:sp>
        <p:nvSpPr>
          <p:cNvPr id="4" name="Slide Number Placeholder 3"/>
          <p:cNvSpPr>
            <a:spLocks noGrp="1"/>
          </p:cNvSpPr>
          <p:nvPr>
            <p:ph type="sldNum" sz="quarter" idx="10"/>
          </p:nvPr>
        </p:nvSpPr>
        <p:spPr/>
        <p:txBody>
          <a:bodyPr/>
          <a:lstStyle/>
          <a:p>
            <a:fld id="{5AE3ADDA-0508-4577-AB1C-9B3859FEF7D3}" type="slidenum">
              <a:rPr lang="en-US" smtClean="0"/>
              <a:t>7</a:t>
            </a:fld>
            <a:endParaRPr lang="en-US" dirty="0"/>
          </a:p>
        </p:txBody>
      </p:sp>
    </p:spTree>
    <p:extLst>
      <p:ext uri="{BB962C8B-B14F-4D97-AF65-F5344CB8AC3E}">
        <p14:creationId xmlns:p14="http://schemas.microsoft.com/office/powerpoint/2010/main" val="780725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600"/>
              </a:spcBef>
              <a:buFont typeface="Wingdings" panose="05000000000000000000" pitchFamily="2" charset="2"/>
              <a:buChar char="v"/>
            </a:pPr>
            <a:r>
              <a:rPr lang="en-US" altLang="en-US" sz="1600" b="1" dirty="0">
                <a:solidFill>
                  <a:srgbClr val="0000CC"/>
                </a:solidFill>
              </a:rPr>
              <a:t>E.g. New Organization of industries </a:t>
            </a:r>
            <a:r>
              <a:rPr lang="en-US" altLang="en-US" sz="1600" b="1" dirty="0"/>
              <a:t>– </a:t>
            </a:r>
          </a:p>
          <a:p>
            <a:pPr lvl="1">
              <a:lnSpc>
                <a:spcPct val="90000"/>
              </a:lnSpc>
              <a:spcBef>
                <a:spcPts val="600"/>
              </a:spcBef>
              <a:buFont typeface="Wingdings" panose="05000000000000000000" pitchFamily="2" charset="2"/>
              <a:buChar char="§"/>
            </a:pPr>
            <a:r>
              <a:rPr lang="en-US" altLang="en-US" sz="1600" dirty="0"/>
              <a:t>Apple IPod (changed organization of music industry)</a:t>
            </a:r>
          </a:p>
          <a:p>
            <a:pPr lvl="1">
              <a:lnSpc>
                <a:spcPct val="90000"/>
              </a:lnSpc>
              <a:spcBef>
                <a:spcPts val="600"/>
              </a:spcBef>
              <a:buFont typeface="Wingdings" panose="05000000000000000000" pitchFamily="2" charset="2"/>
              <a:buChar char="§"/>
            </a:pPr>
            <a:r>
              <a:rPr lang="en-US" altLang="en-US" sz="1600" dirty="0"/>
              <a:t>Amazon delivers books digitally compared to Barnes &amp; Noble approach (publishing industry)</a:t>
            </a:r>
          </a:p>
          <a:p>
            <a:pPr lvl="1">
              <a:lnSpc>
                <a:spcPct val="90000"/>
              </a:lnSpc>
              <a:spcBef>
                <a:spcPts val="600"/>
              </a:spcBef>
              <a:buFont typeface="Wingdings" panose="05000000000000000000" pitchFamily="2" charset="2"/>
              <a:buChar char="§"/>
            </a:pPr>
            <a:r>
              <a:rPr lang="en-US" altLang="en-US" sz="1600" dirty="0" err="1"/>
              <a:t>MBnB</a:t>
            </a:r>
            <a:r>
              <a:rPr lang="en-US" altLang="en-US" sz="1600" dirty="0"/>
              <a:t> challenges hotel industry allowing individuals to rent out their own homes</a:t>
            </a:r>
            <a:br>
              <a:rPr lang="en-US" altLang="en-US" sz="1600" dirty="0"/>
            </a:br>
            <a:endParaRPr lang="en-US" altLang="en-US" sz="1600" dirty="0">
              <a:solidFill>
                <a:srgbClr val="0000CC"/>
              </a:solidFill>
            </a:endParaRPr>
          </a:p>
          <a:p>
            <a:pPr>
              <a:lnSpc>
                <a:spcPct val="90000"/>
              </a:lnSpc>
              <a:spcBef>
                <a:spcPts val="600"/>
              </a:spcBef>
              <a:buFont typeface="Wingdings" panose="05000000000000000000" pitchFamily="2" charset="2"/>
              <a:buChar char="v"/>
            </a:pPr>
            <a:r>
              <a:rPr lang="en-US" altLang="en-US" sz="1600" b="1" dirty="0">
                <a:solidFill>
                  <a:srgbClr val="0000CC"/>
                </a:solidFill>
              </a:rPr>
              <a:t>E.g. Organization of supply/delivery </a:t>
            </a:r>
            <a:r>
              <a:rPr lang="en-US" altLang="en-US" sz="1600" b="1" dirty="0"/>
              <a:t>– </a:t>
            </a:r>
          </a:p>
          <a:p>
            <a:pPr lvl="1">
              <a:lnSpc>
                <a:spcPct val="90000"/>
              </a:lnSpc>
              <a:spcBef>
                <a:spcPts val="600"/>
              </a:spcBef>
              <a:buFont typeface="Wingdings" panose="05000000000000000000" pitchFamily="2" charset="2"/>
              <a:buChar char="§"/>
            </a:pPr>
            <a:r>
              <a:rPr lang="en-US" altLang="en-US" sz="1600" dirty="0"/>
              <a:t>Almost can be purchased online. Almost anything can be delivered on short notice. Dell eliminates stores purchase, can by direct. </a:t>
            </a:r>
          </a:p>
          <a:p>
            <a:pPr lvl="1">
              <a:lnSpc>
                <a:spcPct val="90000"/>
              </a:lnSpc>
              <a:spcBef>
                <a:spcPts val="600"/>
              </a:spcBef>
              <a:buFont typeface="Wingdings" panose="05000000000000000000" pitchFamily="2" charset="2"/>
              <a:buChar char="§"/>
            </a:pPr>
            <a:r>
              <a:rPr lang="en-US" altLang="en-US" sz="1600" dirty="0"/>
              <a:t>Lift enables ride sharing for commuting. Part of the new “the shared economy”</a:t>
            </a:r>
          </a:p>
          <a:p>
            <a:endParaRPr lang="en-US" dirty="0"/>
          </a:p>
        </p:txBody>
      </p:sp>
      <p:sp>
        <p:nvSpPr>
          <p:cNvPr id="4" name="Slide Number Placeholder 3"/>
          <p:cNvSpPr>
            <a:spLocks noGrp="1"/>
          </p:cNvSpPr>
          <p:nvPr>
            <p:ph type="sldNum" sz="quarter" idx="10"/>
          </p:nvPr>
        </p:nvSpPr>
        <p:spPr/>
        <p:txBody>
          <a:bodyPr/>
          <a:lstStyle/>
          <a:p>
            <a:fld id="{5AE3ADDA-0508-4577-AB1C-9B3859FEF7D3}" type="slidenum">
              <a:rPr lang="en-US" smtClean="0"/>
              <a:t>8</a:t>
            </a:fld>
            <a:endParaRPr lang="en-US" dirty="0"/>
          </a:p>
        </p:txBody>
      </p:sp>
    </p:spTree>
    <p:extLst>
      <p:ext uri="{BB962C8B-B14F-4D97-AF65-F5344CB8AC3E}">
        <p14:creationId xmlns:p14="http://schemas.microsoft.com/office/powerpoint/2010/main" val="780725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E3ADDA-0508-4577-AB1C-9B3859FEF7D3}" type="slidenum">
              <a:rPr lang="en-US" smtClean="0"/>
              <a:t>9</a:t>
            </a:fld>
            <a:endParaRPr lang="en-US" dirty="0"/>
          </a:p>
        </p:txBody>
      </p:sp>
    </p:spTree>
    <p:extLst>
      <p:ext uri="{BB962C8B-B14F-4D97-AF65-F5344CB8AC3E}">
        <p14:creationId xmlns:p14="http://schemas.microsoft.com/office/powerpoint/2010/main" val="780725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ct val="55000"/>
              </a:spcBef>
            </a:pPr>
            <a:r>
              <a:rPr lang="en-US" altLang="en-US" sz="1800" b="1" dirty="0"/>
              <a:t>E.g. in Manufacturing-</a:t>
            </a:r>
          </a:p>
          <a:p>
            <a:pPr lvl="1">
              <a:lnSpc>
                <a:spcPct val="90000"/>
              </a:lnSpc>
              <a:spcBef>
                <a:spcPct val="55000"/>
              </a:spcBef>
            </a:pPr>
            <a:r>
              <a:rPr lang="en-US" altLang="en-US" sz="1600" b="1" dirty="0"/>
              <a:t>Mass Production </a:t>
            </a:r>
            <a:r>
              <a:rPr lang="en-US" altLang="en-US" sz="1600" dirty="0"/>
              <a:t>– Multiple production of the same item (Ford in US began it)</a:t>
            </a:r>
          </a:p>
          <a:p>
            <a:pPr lvl="1">
              <a:lnSpc>
                <a:spcPct val="90000"/>
              </a:lnSpc>
              <a:spcBef>
                <a:spcPct val="55000"/>
              </a:spcBef>
            </a:pPr>
            <a:r>
              <a:rPr lang="en-US" altLang="en-US" sz="1600" b="1" dirty="0"/>
              <a:t>Lean Manufacturing </a:t>
            </a:r>
            <a:r>
              <a:rPr lang="en-US" altLang="en-US" sz="1600" dirty="0"/>
              <a:t>– systematic method of eliminating WASTE of various sorts (people, time, resources) in manufacturing means of reducing costs, rejections. (from Toyota)</a:t>
            </a:r>
          </a:p>
          <a:p>
            <a:pPr lvl="1">
              <a:lnSpc>
                <a:spcPct val="90000"/>
              </a:lnSpc>
              <a:spcBef>
                <a:spcPct val="55000"/>
              </a:spcBef>
            </a:pPr>
            <a:r>
              <a:rPr lang="en-US" altLang="en-US" sz="1600" b="1" dirty="0"/>
              <a:t>Consolidation of Supply Chain </a:t>
            </a:r>
            <a:r>
              <a:rPr lang="en-US" altLang="en-US" sz="1600" dirty="0"/>
              <a:t>– Organization of suppliers for all over the world. E.g. Walmart, Target, Car Makers. Due to easy access of information, globalization of markets, global bidding on parts model. End of Cold War facilitates this. It’s the Globalization and organization of supply.</a:t>
            </a:r>
          </a:p>
          <a:p>
            <a:pPr>
              <a:lnSpc>
                <a:spcPct val="90000"/>
              </a:lnSpc>
              <a:spcBef>
                <a:spcPct val="55000"/>
              </a:spcBef>
            </a:pPr>
            <a:r>
              <a:rPr lang="en-US" altLang="en-US" sz="1800" dirty="0"/>
              <a:t>Systems integrators</a:t>
            </a:r>
          </a:p>
          <a:p>
            <a:pPr>
              <a:lnSpc>
                <a:spcPct val="90000"/>
              </a:lnSpc>
              <a:spcBef>
                <a:spcPct val="55000"/>
              </a:spcBef>
            </a:pPr>
            <a:r>
              <a:rPr lang="en-US" altLang="en-US" sz="1800" dirty="0"/>
              <a:t>Outsourcing</a:t>
            </a:r>
          </a:p>
          <a:p>
            <a:pPr>
              <a:lnSpc>
                <a:spcPct val="90000"/>
              </a:lnSpc>
              <a:spcBef>
                <a:spcPct val="55000"/>
              </a:spcBef>
            </a:pPr>
            <a:r>
              <a:rPr lang="en-US" altLang="en-US" sz="1800" dirty="0"/>
              <a:t>Collaborative engineering &amp; production</a:t>
            </a:r>
          </a:p>
          <a:p>
            <a:pPr>
              <a:lnSpc>
                <a:spcPct val="90000"/>
              </a:lnSpc>
              <a:spcBef>
                <a:spcPct val="55000"/>
              </a:spcBef>
            </a:pPr>
            <a:r>
              <a:rPr lang="en-US" altLang="en-US" sz="1800" dirty="0"/>
              <a:t>Build to Order</a:t>
            </a:r>
          </a:p>
          <a:p>
            <a:endParaRPr lang="en-US" dirty="0"/>
          </a:p>
        </p:txBody>
      </p:sp>
      <p:sp>
        <p:nvSpPr>
          <p:cNvPr id="4" name="Slide Number Placeholder 3"/>
          <p:cNvSpPr>
            <a:spLocks noGrp="1"/>
          </p:cNvSpPr>
          <p:nvPr>
            <p:ph type="sldNum" sz="quarter" idx="10"/>
          </p:nvPr>
        </p:nvSpPr>
        <p:spPr/>
        <p:txBody>
          <a:bodyPr/>
          <a:lstStyle/>
          <a:p>
            <a:fld id="{5AE3ADDA-0508-4577-AB1C-9B3859FEF7D3}" type="slidenum">
              <a:rPr lang="en-US" smtClean="0"/>
              <a:t>10</a:t>
            </a:fld>
            <a:endParaRPr lang="en-US" dirty="0"/>
          </a:p>
        </p:txBody>
      </p:sp>
    </p:spTree>
    <p:extLst>
      <p:ext uri="{BB962C8B-B14F-4D97-AF65-F5344CB8AC3E}">
        <p14:creationId xmlns:p14="http://schemas.microsoft.com/office/powerpoint/2010/main" val="7807256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2BFA047A-2699-4716-9F9F-DEE43BFDE9FF}" type="datetimeFigureOut">
              <a:rPr lang="en-US" smtClean="0"/>
              <a:t>9/1/2016</a:t>
            </a:fld>
            <a:endParaRPr lang="en-US" dirty="0"/>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CF4C3A4D-BA0F-4443-AED0-B8C4A5076257}"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FA047A-2699-4716-9F9F-DEE43BFDE9FF}" type="datetimeFigureOut">
              <a:rPr lang="en-US" smtClean="0"/>
              <a:t>9/1/2016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4C3A4D-BA0F-4443-AED0-B8C4A507625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FA047A-2699-4716-9F9F-DEE43BFDE9FF}" type="datetimeFigureOut">
              <a:rPr lang="en-US" smtClean="0"/>
              <a:t>9/1/2016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4C3A4D-BA0F-4443-AED0-B8C4A507625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FA047A-2699-4716-9F9F-DEE43BFDE9FF}" type="datetimeFigureOut">
              <a:rPr lang="en-US" smtClean="0"/>
              <a:t>9/1/2016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4C3A4D-BA0F-4443-AED0-B8C4A5076257}"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FA047A-2699-4716-9F9F-DEE43BFDE9FF}" type="datetimeFigureOut">
              <a:rPr lang="en-US" smtClean="0"/>
              <a:t>9/1/2016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4C3A4D-BA0F-4443-AED0-B8C4A5076257}"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2BFA047A-2699-4716-9F9F-DEE43BFDE9FF}" type="datetimeFigureOut">
              <a:rPr lang="en-US" smtClean="0"/>
              <a:t>9/1/2016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4C3A4D-BA0F-4443-AED0-B8C4A5076257}" type="slidenum">
              <a:rPr lang="en-US" smtClean="0"/>
              <a:t>‹#›</a:t>
            </a:fld>
            <a:endParaRPr lang="en-US" dirty="0"/>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2BFA047A-2699-4716-9F9F-DEE43BFDE9FF}" type="datetimeFigureOut">
              <a:rPr lang="en-US" smtClean="0"/>
              <a:t>9/1/2016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4C3A4D-BA0F-4443-AED0-B8C4A5076257}" type="slidenum">
              <a:rPr lang="en-US" smtClean="0"/>
              <a:t>‹#›</a:t>
            </a:fld>
            <a:endParaRPr lang="en-US" dirty="0"/>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FA047A-2699-4716-9F9F-DEE43BFDE9FF}" type="datetimeFigureOut">
              <a:rPr lang="en-US" smtClean="0"/>
              <a:t>9/1/2016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4C3A4D-BA0F-4443-AED0-B8C4A507625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A047A-2699-4716-9F9F-DEE43BFDE9FF}" type="datetimeFigureOut">
              <a:rPr lang="en-US" smtClean="0"/>
              <a:t>9/1/2016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4C3A4D-BA0F-4443-AED0-B8C4A507625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2BFA047A-2699-4716-9F9F-DEE43BFDE9FF}" type="datetimeFigureOut">
              <a:rPr lang="en-US" smtClean="0"/>
              <a:t>9/1/2016</a:t>
            </a:fld>
            <a:endParaRPr lang="en-US" dirty="0"/>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CF4C3A4D-BA0F-4443-AED0-B8C4A5076257}"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2BFA047A-2699-4716-9F9F-DEE43BFDE9FF}" type="datetimeFigureOut">
              <a:rPr lang="en-US" smtClean="0"/>
              <a:t>9/1/2016</a:t>
            </a:fld>
            <a:endParaRPr lang="en-US" dirty="0"/>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CF4C3A4D-BA0F-4443-AED0-B8C4A507625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2BFA047A-2699-4716-9F9F-DEE43BFDE9FF}" type="datetimeFigureOut">
              <a:rPr lang="en-US" smtClean="0"/>
              <a:t>9/1/2016</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CF4C3A4D-BA0F-4443-AED0-B8C4A507625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398889"/>
            <a:ext cx="7175351" cy="878767"/>
          </a:xfrm>
        </p:spPr>
        <p:txBody>
          <a:bodyPr/>
          <a:lstStyle/>
          <a:p>
            <a:pPr marL="182880" indent="0" algn="ctr">
              <a:buNone/>
            </a:pPr>
            <a:r>
              <a:rPr lang="en-US" sz="3200" b="1" dirty="0"/>
              <a:t>A Vision of Opportunities</a:t>
            </a:r>
          </a:p>
        </p:txBody>
      </p:sp>
      <p:sp>
        <p:nvSpPr>
          <p:cNvPr id="3" name="Subtitle 2"/>
          <p:cNvSpPr>
            <a:spLocks noGrp="1"/>
          </p:cNvSpPr>
          <p:nvPr>
            <p:ph type="subTitle" idx="1"/>
          </p:nvPr>
        </p:nvSpPr>
        <p:spPr>
          <a:xfrm>
            <a:off x="1752251" y="3770489"/>
            <a:ext cx="5712179" cy="496711"/>
          </a:xfrm>
        </p:spPr>
        <p:txBody>
          <a:bodyPr/>
          <a:lstStyle/>
          <a:p>
            <a:r>
              <a:rPr lang="en-US" dirty="0"/>
              <a:t>Roy Posner</a:t>
            </a:r>
          </a:p>
        </p:txBody>
      </p:sp>
      <p:sp>
        <p:nvSpPr>
          <p:cNvPr id="4" name="Subtitle 2"/>
          <p:cNvSpPr txBox="1">
            <a:spLocks/>
          </p:cNvSpPr>
          <p:nvPr/>
        </p:nvSpPr>
        <p:spPr>
          <a:xfrm>
            <a:off x="1905000" y="5444216"/>
            <a:ext cx="5181600" cy="248356"/>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Clr>
                <a:schemeClr val="accent2"/>
              </a:buClr>
              <a:buSzPct val="85000"/>
              <a:buFont typeface="Brush Script MT" pitchFamily="66" charset="0"/>
              <a:buNone/>
              <a:defRPr sz="2400" kern="1200">
                <a:solidFill>
                  <a:schemeClr val="tx2"/>
                </a:solidFill>
                <a:latin typeface="+mn-lt"/>
                <a:ea typeface="+mn-ea"/>
                <a:cs typeface="+mn-cs"/>
              </a:defRPr>
            </a:lvl1pPr>
            <a:lvl2pPr marL="457200" indent="0" algn="ctr" defTabSz="914400" rtl="0" eaLnBrk="1" latinLnBrk="0" hangingPunct="1">
              <a:spcBef>
                <a:spcPct val="20000"/>
              </a:spcBef>
              <a:buClr>
                <a:schemeClr val="accent2"/>
              </a:buClr>
              <a:buSzPct val="85000"/>
              <a:buFont typeface="Brush Script MT" pitchFamily="66"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2"/>
              </a:buClr>
              <a:buSzPct val="85000"/>
              <a:buFont typeface="Brush Script MT" pitchFamily="66"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2"/>
              </a:buClr>
              <a:buSzPct val="85000"/>
              <a:buFont typeface="Brush Script MT" pitchFamily="66"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9pPr>
          </a:lstStyle>
          <a:p>
            <a:r>
              <a:rPr lang="en-US" sz="1000">
                <a:solidFill>
                  <a:schemeClr val="tx1">
                    <a:lumMod val="75000"/>
                    <a:lumOff val="25000"/>
                  </a:schemeClr>
                </a:solidFill>
              </a:rPr>
              <a:t>11/18/2014 7:43 AM</a:t>
            </a:r>
            <a:endParaRPr lang="en-US" sz="1000" dirty="0">
              <a:solidFill>
                <a:schemeClr val="tx1">
                  <a:lumMod val="75000"/>
                  <a:lumOff val="25000"/>
                </a:schemeClr>
              </a:solidFill>
            </a:endParaRPr>
          </a:p>
        </p:txBody>
      </p:sp>
      <p:sp>
        <p:nvSpPr>
          <p:cNvPr id="5" name="Title 1"/>
          <p:cNvSpPr txBox="1">
            <a:spLocks/>
          </p:cNvSpPr>
          <p:nvPr/>
        </p:nvSpPr>
        <p:spPr>
          <a:xfrm>
            <a:off x="1112873" y="3247243"/>
            <a:ext cx="7175351" cy="340433"/>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500" dirty="0"/>
              <a:t>(opportunities in the market for the growth of your company)</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2180" y="1524000"/>
            <a:ext cx="1312319" cy="851361"/>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3503441" y="4485564"/>
            <a:ext cx="2209799" cy="707886"/>
          </a:xfrm>
          <a:prstGeom prst="rect">
            <a:avLst/>
          </a:prstGeom>
          <a:noFill/>
        </p:spPr>
        <p:txBody>
          <a:bodyPr wrap="square" rtlCol="0">
            <a:spAutoFit/>
          </a:bodyPr>
          <a:lstStyle/>
          <a:p>
            <a:r>
              <a:rPr lang="en-US" sz="1000" dirty="0"/>
              <a:t>20 minute - presentation</a:t>
            </a:r>
          </a:p>
          <a:p>
            <a:r>
              <a:rPr lang="en-US" sz="1000" dirty="0"/>
              <a:t>15 minute - questionnaire alone</a:t>
            </a:r>
          </a:p>
          <a:p>
            <a:r>
              <a:rPr lang="en-US" sz="1000" dirty="0"/>
              <a:t>15 Minute - discuss in small groups</a:t>
            </a:r>
          </a:p>
          <a:p>
            <a:r>
              <a:rPr lang="en-US" sz="1000" dirty="0"/>
              <a:t>15 minute - report back </a:t>
            </a:r>
          </a:p>
        </p:txBody>
      </p:sp>
    </p:spTree>
    <p:extLst>
      <p:ext uri="{BB962C8B-B14F-4D97-AF65-F5344CB8AC3E}">
        <p14:creationId xmlns:p14="http://schemas.microsoft.com/office/powerpoint/2010/main" val="3048198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a:spLocks noGrp="1"/>
          </p:cNvSpPr>
          <p:nvPr>
            <p:ph type="title"/>
          </p:nvPr>
        </p:nvSpPr>
        <p:spPr>
          <a:xfrm>
            <a:off x="1095023" y="817582"/>
            <a:ext cx="6965245" cy="858817"/>
          </a:xfrm>
        </p:spPr>
        <p:txBody>
          <a:bodyPr>
            <a:normAutofit/>
          </a:bodyPr>
          <a:lstStyle/>
          <a:p>
            <a:r>
              <a:rPr lang="en-US" sz="2400" b="1" dirty="0">
                <a:solidFill>
                  <a:srgbClr val="0000CC"/>
                </a:solidFill>
              </a:rPr>
              <a:t>Current Drivers of Change in Society</a:t>
            </a:r>
            <a:endParaRPr lang="en-US" sz="2400" dirty="0"/>
          </a:p>
        </p:txBody>
      </p:sp>
      <p:sp>
        <p:nvSpPr>
          <p:cNvPr id="6" name="Content Placeholder 2"/>
          <p:cNvSpPr>
            <a:spLocks noGrp="1"/>
          </p:cNvSpPr>
          <p:nvPr>
            <p:ph idx="1"/>
          </p:nvPr>
        </p:nvSpPr>
        <p:spPr>
          <a:xfrm>
            <a:off x="1066800" y="1676400"/>
            <a:ext cx="7010400" cy="4267200"/>
          </a:xfrm>
        </p:spPr>
        <p:txBody>
          <a:bodyPr>
            <a:noAutofit/>
          </a:bodyPr>
          <a:lstStyle/>
          <a:p>
            <a:pPr lvl="0">
              <a:buFont typeface="Wingdings" panose="05000000000000000000" pitchFamily="2" charset="2"/>
              <a:buChar char="Ø"/>
            </a:pPr>
            <a:endParaRPr lang="en-US" sz="1800" dirty="0"/>
          </a:p>
          <a:p>
            <a:pPr>
              <a:buFont typeface="Wingdings" panose="05000000000000000000" pitchFamily="2" charset="2"/>
              <a:buChar char="Ø"/>
            </a:pPr>
            <a:endParaRPr lang="en-US" sz="1800" dirty="0"/>
          </a:p>
          <a:p>
            <a:pPr lvl="0">
              <a:buFont typeface="Wingdings" panose="05000000000000000000" pitchFamily="2" charset="2"/>
              <a:buChar char="Ø"/>
            </a:pPr>
            <a:endParaRPr lang="en-US" sz="1800" b="1" dirty="0"/>
          </a:p>
        </p:txBody>
      </p:sp>
      <p:sp>
        <p:nvSpPr>
          <p:cNvPr id="4" name="Content Placeholder 2"/>
          <p:cNvSpPr txBox="1">
            <a:spLocks/>
          </p:cNvSpPr>
          <p:nvPr/>
        </p:nvSpPr>
        <p:spPr>
          <a:xfrm>
            <a:off x="1219200" y="1828800"/>
            <a:ext cx="7010400" cy="4267200"/>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a:lnSpc>
                <a:spcPct val="90000"/>
              </a:lnSpc>
              <a:spcBef>
                <a:spcPct val="70000"/>
              </a:spcBef>
              <a:buFont typeface="Wingdings" panose="05000000000000000000" pitchFamily="2" charset="2"/>
              <a:buChar char="v"/>
            </a:pPr>
            <a:r>
              <a:rPr lang="en-US" altLang="en-US" sz="1800" b="1" dirty="0">
                <a:solidFill>
                  <a:srgbClr val="0000CC"/>
                </a:solidFill>
              </a:rPr>
              <a:t>TECHNOLOGY</a:t>
            </a:r>
            <a:r>
              <a:rPr lang="en-US" altLang="en-US" sz="1800" b="1" dirty="0"/>
              <a:t> Advancements</a:t>
            </a:r>
          </a:p>
          <a:p>
            <a:pPr>
              <a:lnSpc>
                <a:spcPct val="90000"/>
              </a:lnSpc>
              <a:spcBef>
                <a:spcPct val="70000"/>
              </a:spcBef>
              <a:buFont typeface="Wingdings" panose="05000000000000000000" pitchFamily="2" charset="2"/>
              <a:buChar char="v"/>
            </a:pPr>
            <a:r>
              <a:rPr lang="en-US" sz="1800" b="1" dirty="0"/>
              <a:t>Increased Levels, New Modes of </a:t>
            </a:r>
            <a:r>
              <a:rPr lang="en-US" sz="1800" b="1" dirty="0">
                <a:solidFill>
                  <a:srgbClr val="0000CC"/>
                </a:solidFill>
              </a:rPr>
              <a:t>EDUCATION</a:t>
            </a:r>
          </a:p>
          <a:p>
            <a:pPr>
              <a:lnSpc>
                <a:spcPct val="90000"/>
              </a:lnSpc>
              <a:spcBef>
                <a:spcPct val="70000"/>
              </a:spcBef>
              <a:buFont typeface="Wingdings" panose="05000000000000000000" pitchFamily="2" charset="2"/>
              <a:buChar char="v"/>
            </a:pPr>
            <a:r>
              <a:rPr lang="en-US" sz="1800" b="1" dirty="0">
                <a:solidFill>
                  <a:srgbClr val="0000CC"/>
                </a:solidFill>
              </a:rPr>
              <a:t>DEMOCRACY &amp; HUMAN RIGHTS</a:t>
            </a:r>
          </a:p>
          <a:p>
            <a:pPr>
              <a:lnSpc>
                <a:spcPct val="90000"/>
              </a:lnSpc>
              <a:spcBef>
                <a:spcPct val="70000"/>
              </a:spcBef>
              <a:buFont typeface="Wingdings" panose="05000000000000000000" pitchFamily="2" charset="2"/>
              <a:buChar char="v"/>
            </a:pPr>
            <a:r>
              <a:rPr lang="en-US" sz="1800" b="1" dirty="0"/>
              <a:t>Revolution in </a:t>
            </a:r>
            <a:r>
              <a:rPr lang="en-US" sz="1800" b="1" dirty="0">
                <a:solidFill>
                  <a:srgbClr val="0000CC"/>
                </a:solidFill>
              </a:rPr>
              <a:t>ORGANIZATION</a:t>
            </a:r>
          </a:p>
          <a:p>
            <a:pPr>
              <a:lnSpc>
                <a:spcPct val="90000"/>
              </a:lnSpc>
              <a:spcBef>
                <a:spcPct val="70000"/>
              </a:spcBef>
              <a:buFont typeface="Wingdings" panose="05000000000000000000" pitchFamily="2" charset="2"/>
              <a:buChar char="v"/>
            </a:pPr>
            <a:r>
              <a:rPr lang="en-US" sz="1800" b="1" dirty="0"/>
              <a:t>Interconnectedness, Interdependence through </a:t>
            </a:r>
            <a:r>
              <a:rPr lang="en-US" sz="1800" b="1" dirty="0">
                <a:solidFill>
                  <a:srgbClr val="0000CC"/>
                </a:solidFill>
              </a:rPr>
              <a:t>GLOBALIZATION</a:t>
            </a:r>
            <a:br>
              <a:rPr lang="en-US" sz="1800" b="1" dirty="0">
                <a:solidFill>
                  <a:srgbClr val="0000CC"/>
                </a:solidFill>
              </a:rPr>
            </a:br>
            <a:endParaRPr lang="en-US" sz="1800" dirty="0"/>
          </a:p>
          <a:p>
            <a:pPr marL="365760" lvl="1" indent="0">
              <a:buNone/>
            </a:pPr>
            <a:r>
              <a:rPr lang="en-US" sz="1800" b="1" dirty="0">
                <a:solidFill>
                  <a:srgbClr val="FF0000"/>
                </a:solidFill>
              </a:rPr>
              <a:t>These together are energizing the world and driving it forward</a:t>
            </a:r>
          </a:p>
          <a:p>
            <a:pPr marL="365760" lvl="1" indent="0">
              <a:buNone/>
            </a:pPr>
            <a:r>
              <a:rPr lang="en-US" sz="1800" b="1" dirty="0">
                <a:solidFill>
                  <a:srgbClr val="FF0000"/>
                </a:solidFill>
              </a:rPr>
              <a:t>They are creating opportunities in every conceivable direction</a:t>
            </a:r>
          </a:p>
          <a:p>
            <a:pPr lvl="1">
              <a:buFont typeface="Wingdings" panose="05000000000000000000" pitchFamily="2" charset="2"/>
              <a:buChar char="ü"/>
            </a:pPr>
            <a:endParaRPr lang="en-US" sz="1600" b="1" dirty="0"/>
          </a:p>
          <a:p>
            <a:pPr>
              <a:buFont typeface="Wingdings" panose="05000000000000000000" pitchFamily="2" charset="2"/>
              <a:buChar char="ü"/>
            </a:pPr>
            <a:endParaRPr lang="en-US" sz="1800" dirty="0"/>
          </a:p>
          <a:p>
            <a:pPr>
              <a:buFont typeface="Wingdings" panose="05000000000000000000" pitchFamily="2" charset="2"/>
              <a:buChar char="Ø"/>
            </a:pPr>
            <a:endParaRPr lang="en-US" sz="1800" dirty="0"/>
          </a:p>
          <a:p>
            <a:pPr>
              <a:buFont typeface="Wingdings" panose="05000000000000000000" pitchFamily="2" charset="2"/>
              <a:buChar char="Ø"/>
            </a:pPr>
            <a:endParaRPr lang="en-US" sz="1800" dirty="0"/>
          </a:p>
          <a:p>
            <a:pPr>
              <a:buFont typeface="Wingdings" panose="05000000000000000000" pitchFamily="2" charset="2"/>
              <a:buChar char="Ø"/>
            </a:pPr>
            <a:endParaRPr lang="en-US" sz="1800" b="1" dirty="0"/>
          </a:p>
        </p:txBody>
      </p:sp>
    </p:spTree>
    <p:extLst>
      <p:ext uri="{BB962C8B-B14F-4D97-AF65-F5344CB8AC3E}">
        <p14:creationId xmlns:p14="http://schemas.microsoft.com/office/powerpoint/2010/main" val="92413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a:spLocks noGrp="1"/>
          </p:cNvSpPr>
          <p:nvPr>
            <p:ph type="title"/>
          </p:nvPr>
        </p:nvSpPr>
        <p:spPr>
          <a:xfrm>
            <a:off x="1095023" y="817582"/>
            <a:ext cx="6965245" cy="858817"/>
          </a:xfrm>
        </p:spPr>
        <p:txBody>
          <a:bodyPr>
            <a:normAutofit/>
          </a:bodyPr>
          <a:lstStyle/>
          <a:p>
            <a:r>
              <a:rPr lang="en-US" sz="2400" dirty="0"/>
              <a:t>Our Current Mindset</a:t>
            </a:r>
            <a:br>
              <a:rPr lang="en-US" sz="2400" dirty="0"/>
            </a:br>
            <a:endParaRPr lang="en-US" sz="2400" dirty="0"/>
          </a:p>
        </p:txBody>
      </p:sp>
      <p:sp>
        <p:nvSpPr>
          <p:cNvPr id="6" name="Content Placeholder 2"/>
          <p:cNvSpPr>
            <a:spLocks noGrp="1"/>
          </p:cNvSpPr>
          <p:nvPr>
            <p:ph idx="1"/>
          </p:nvPr>
        </p:nvSpPr>
        <p:spPr>
          <a:xfrm>
            <a:off x="1066800" y="2133600"/>
            <a:ext cx="7010400" cy="3886200"/>
          </a:xfrm>
        </p:spPr>
        <p:txBody>
          <a:bodyPr>
            <a:noAutofit/>
          </a:bodyPr>
          <a:lstStyle/>
          <a:p>
            <a:pPr lvl="0">
              <a:buFont typeface="Wingdings" panose="05000000000000000000" pitchFamily="2" charset="2"/>
              <a:buChar char="v"/>
            </a:pPr>
            <a:r>
              <a:rPr lang="en-US" sz="1600" b="1" dirty="0">
                <a:solidFill>
                  <a:srgbClr val="FF0000"/>
                </a:solidFill>
              </a:rPr>
              <a:t>Incorporate this theme among five drivers as whether we see improvements as threat or embrace as opportunities. We can include then </a:t>
            </a:r>
          </a:p>
          <a:p>
            <a:pPr lvl="0">
              <a:buFont typeface="Wingdings" panose="05000000000000000000" pitchFamily="2" charset="2"/>
              <a:buChar char="v"/>
            </a:pPr>
            <a:r>
              <a:rPr lang="en-US" sz="1600" b="1" dirty="0"/>
              <a:t>But there is a problem …</a:t>
            </a:r>
          </a:p>
          <a:p>
            <a:pPr lvl="0">
              <a:buFont typeface="Wingdings" panose="05000000000000000000" pitchFamily="2" charset="2"/>
              <a:buChar char="v"/>
            </a:pPr>
            <a:r>
              <a:rPr lang="en-US" sz="1600" b="1" dirty="0"/>
              <a:t>OUR LIMITED PERSPECTIVE</a:t>
            </a:r>
          </a:p>
          <a:p>
            <a:pPr lvl="1">
              <a:buFont typeface="Wingdings" panose="05000000000000000000" pitchFamily="2" charset="2"/>
              <a:buChar char="§"/>
            </a:pPr>
            <a:r>
              <a:rPr lang="en-US" sz="1600" dirty="0"/>
              <a:t>Ordinarily we view the changes taking place around us from the perspective of our </a:t>
            </a:r>
            <a:r>
              <a:rPr lang="en-US" sz="1600" b="1" u="sng" dirty="0"/>
              <a:t>present</a:t>
            </a:r>
            <a:r>
              <a:rPr lang="en-US" sz="1600" b="1" dirty="0"/>
              <a:t> needs and activities</a:t>
            </a:r>
            <a:r>
              <a:rPr lang="en-US" sz="1600" dirty="0"/>
              <a:t>. We take note of those with immediate and direct impact on what and where we are today</a:t>
            </a:r>
          </a:p>
          <a:p>
            <a:pPr>
              <a:buFont typeface="Wingdings" panose="05000000000000000000" pitchFamily="2" charset="2"/>
              <a:buChar char="v"/>
            </a:pPr>
            <a:r>
              <a:rPr lang="en-US" sz="1600" b="1" dirty="0"/>
              <a:t>MOVE OUT OF OUR COMFORT ZONE</a:t>
            </a:r>
          </a:p>
          <a:p>
            <a:pPr lvl="1">
              <a:buFont typeface="Wingdings" panose="05000000000000000000" pitchFamily="2" charset="2"/>
              <a:buChar char="§"/>
            </a:pPr>
            <a:r>
              <a:rPr lang="en-US" sz="1600" dirty="0"/>
              <a:t>If we really want to come in contact with the opportunities in society, in our field, or even a related field, then we must </a:t>
            </a:r>
            <a:r>
              <a:rPr lang="en-US" sz="1600" b="1" dirty="0"/>
              <a:t>step out of our present context for a moment, cast off our mental mindset, and </a:t>
            </a:r>
            <a:r>
              <a:rPr lang="en-US" sz="1600" b="1" u="sng" dirty="0"/>
              <a:t>look freshly at what is really going on</a:t>
            </a:r>
            <a:r>
              <a:rPr lang="en-US" sz="1600" b="1" dirty="0"/>
              <a:t>. </a:t>
            </a:r>
          </a:p>
          <a:p>
            <a:pPr lvl="1">
              <a:buFont typeface="Wingdings" panose="05000000000000000000" pitchFamily="2" charset="2"/>
              <a:buChar char="§"/>
            </a:pPr>
            <a:r>
              <a:rPr lang="en-US" sz="1600" b="1" dirty="0"/>
              <a:t>Also </a:t>
            </a:r>
            <a:r>
              <a:rPr lang="en-US" sz="1800" b="1" dirty="0"/>
              <a:t>so long as we rely on the prestige of our reputation and past accomplishments, we will miss the opportunities.</a:t>
            </a:r>
          </a:p>
          <a:p>
            <a:pPr lvl="0">
              <a:buFont typeface="Wingdings" panose="05000000000000000000" pitchFamily="2" charset="2"/>
              <a:buChar char="Ø"/>
            </a:pPr>
            <a:endParaRPr lang="en-US" sz="1800" dirty="0"/>
          </a:p>
          <a:p>
            <a:pPr>
              <a:buFont typeface="Wingdings" panose="05000000000000000000" pitchFamily="2" charset="2"/>
              <a:buChar char="Ø"/>
            </a:pPr>
            <a:endParaRPr lang="en-US" sz="1800" dirty="0"/>
          </a:p>
          <a:p>
            <a:pPr lvl="0">
              <a:buFont typeface="Wingdings" panose="05000000000000000000" pitchFamily="2" charset="2"/>
              <a:buChar char="Ø"/>
            </a:pPr>
            <a:endParaRPr lang="en-US" sz="1800" b="1"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3361" t="15706" r="17208" b="9127"/>
          <a:stretch/>
        </p:blipFill>
        <p:spPr>
          <a:xfrm>
            <a:off x="4038600" y="1233376"/>
            <a:ext cx="988829" cy="712381"/>
          </a:xfrm>
          <a:prstGeom prst="rect">
            <a:avLst/>
          </a:prstGeom>
        </p:spPr>
      </p:pic>
    </p:spTree>
    <p:extLst>
      <p:ext uri="{BB962C8B-B14F-4D97-AF65-F5344CB8AC3E}">
        <p14:creationId xmlns:p14="http://schemas.microsoft.com/office/powerpoint/2010/main" val="20544591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828800"/>
            <a:ext cx="7391400" cy="4191000"/>
          </a:xfrm>
        </p:spPr>
        <p:txBody>
          <a:bodyPr>
            <a:normAutofit/>
          </a:bodyPr>
          <a:lstStyle/>
          <a:p>
            <a:pPr>
              <a:buFont typeface="Wingdings" panose="05000000000000000000" pitchFamily="2" charset="2"/>
              <a:buChar char="v"/>
            </a:pPr>
            <a:r>
              <a:rPr lang="en-US" sz="2000" b="1" dirty="0">
                <a:solidFill>
                  <a:srgbClr val="FF0000"/>
                </a:solidFill>
              </a:rPr>
              <a:t>INCORPORATE IN 5 DRIVERS</a:t>
            </a:r>
          </a:p>
          <a:p>
            <a:pPr lvl="0">
              <a:buFont typeface="Wingdings" panose="05000000000000000000" pitchFamily="2" charset="2"/>
              <a:buChar char="v"/>
            </a:pPr>
            <a:r>
              <a:rPr lang="en-US" sz="2100" b="1" dirty="0"/>
              <a:t>So how have companies taken advantage of the great changes occurring in society?</a:t>
            </a:r>
          </a:p>
          <a:p>
            <a:pPr>
              <a:spcBef>
                <a:spcPts val="1000"/>
              </a:spcBef>
              <a:buFont typeface="Wingdings" panose="05000000000000000000" pitchFamily="2" charset="2"/>
              <a:buChar char="v"/>
            </a:pPr>
            <a:r>
              <a:rPr lang="en-US" sz="2000" dirty="0"/>
              <a:t>One company saw an opportunity in a fragmented industry composed of thousands of small mom-and-pop operators to develop something all-encompassing. (Amazon)</a:t>
            </a:r>
          </a:p>
          <a:p>
            <a:pPr>
              <a:spcBef>
                <a:spcPts val="1000"/>
              </a:spcBef>
              <a:buFont typeface="Wingdings" panose="05000000000000000000" pitchFamily="2" charset="2"/>
              <a:buChar char="v"/>
            </a:pPr>
            <a:r>
              <a:rPr lang="en-US" sz="2000" dirty="0"/>
              <a:t>Another company saw a way to make deliveries in a new way no one had really ever conceived of before. (Federal Express)</a:t>
            </a:r>
          </a:p>
          <a:p>
            <a:pPr>
              <a:spcBef>
                <a:spcPts val="1000"/>
              </a:spcBef>
              <a:buFont typeface="Wingdings" panose="05000000000000000000" pitchFamily="2" charset="2"/>
              <a:buChar char="v"/>
            </a:pPr>
            <a:r>
              <a:rPr lang="en-US" sz="2000" dirty="0"/>
              <a:t>A third company saw an opportunity to develop a revolutionary new technology that would greatly benefit society. (Apple)</a:t>
            </a:r>
            <a:endParaRPr lang="en-US" sz="2000" b="1" dirty="0">
              <a:solidFill>
                <a:srgbClr val="FF0000"/>
              </a:solidFill>
            </a:endParaRPr>
          </a:p>
        </p:txBody>
      </p:sp>
      <p:sp>
        <p:nvSpPr>
          <p:cNvPr id="4" name="Title 1"/>
          <p:cNvSpPr txBox="1">
            <a:spLocks/>
          </p:cNvSpPr>
          <p:nvPr/>
        </p:nvSpPr>
        <p:spPr>
          <a:xfrm>
            <a:off x="1042537" y="547339"/>
            <a:ext cx="6965245" cy="63021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dirty="0">
                <a:solidFill>
                  <a:srgbClr val="0000CC"/>
                </a:solidFill>
              </a:rPr>
              <a:t>Examples of Opportunities Taken  in Society</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7321" y="1143001"/>
            <a:ext cx="855679" cy="63846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8344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a:spLocks noGrp="1"/>
          </p:cNvSpPr>
          <p:nvPr>
            <p:ph type="title"/>
          </p:nvPr>
        </p:nvSpPr>
        <p:spPr>
          <a:xfrm>
            <a:off x="1095023" y="609600"/>
            <a:ext cx="6965245" cy="630218"/>
          </a:xfrm>
        </p:spPr>
        <p:txBody>
          <a:bodyPr>
            <a:normAutofit/>
          </a:bodyPr>
          <a:lstStyle/>
          <a:p>
            <a:r>
              <a:rPr lang="en-US" sz="2000" b="1" dirty="0">
                <a:solidFill>
                  <a:srgbClr val="FF0000"/>
                </a:solidFill>
              </a:rPr>
              <a:t>Contemporary</a:t>
            </a:r>
            <a:r>
              <a:rPr lang="en-US" sz="2000" b="1" dirty="0">
                <a:solidFill>
                  <a:srgbClr val="0000CC"/>
                </a:solidFill>
              </a:rPr>
              <a:t> Examples of Opportunities in Society</a:t>
            </a:r>
          </a:p>
        </p:txBody>
      </p:sp>
      <p:sp>
        <p:nvSpPr>
          <p:cNvPr id="6" name="Content Placeholder 2"/>
          <p:cNvSpPr>
            <a:spLocks noGrp="1"/>
          </p:cNvSpPr>
          <p:nvPr>
            <p:ph idx="1"/>
          </p:nvPr>
        </p:nvSpPr>
        <p:spPr>
          <a:xfrm>
            <a:off x="1066800" y="1905000"/>
            <a:ext cx="7010400" cy="4267200"/>
          </a:xfrm>
        </p:spPr>
        <p:txBody>
          <a:bodyPr>
            <a:noAutofit/>
          </a:bodyPr>
          <a:lstStyle/>
          <a:p>
            <a:pPr>
              <a:buFont typeface="Wingdings" panose="05000000000000000000" pitchFamily="2" charset="2"/>
              <a:buChar char="v"/>
            </a:pPr>
            <a:r>
              <a:rPr lang="en-US" sz="1400" b="1" dirty="0">
                <a:solidFill>
                  <a:srgbClr val="FF0000"/>
                </a:solidFill>
              </a:rPr>
              <a:t>INCORPORATE IN 5 DRIVERS</a:t>
            </a:r>
          </a:p>
          <a:p>
            <a:pPr algn="just">
              <a:buFont typeface="Wingdings" panose="05000000000000000000" pitchFamily="2" charset="2"/>
              <a:buChar char="Ø"/>
            </a:pPr>
            <a:r>
              <a:rPr lang="en-US" sz="1400" b="1" dirty="0"/>
              <a:t>Brian Chesky, the co-founder of Airbnb</a:t>
            </a:r>
            <a:r>
              <a:rPr lang="en-US" sz="1400" dirty="0"/>
              <a:t> explained how his start-up has very quickly become one of the biggest providers of overnight rooms in the world — challenging Hilton and Marriott — without owning a single room. </a:t>
            </a:r>
          </a:p>
          <a:p>
            <a:pPr lvl="1" algn="just">
              <a:buFont typeface="Arial" panose="020B0604020202020204" pitchFamily="34" charset="0"/>
              <a:buChar char="•"/>
            </a:pPr>
            <a:r>
              <a:rPr lang="en-US" sz="1400" dirty="0">
                <a:solidFill>
                  <a:srgbClr val="0000CC"/>
                </a:solidFill>
              </a:rPr>
              <a:t>It indicates a whole new trend of sharing of living quarters and other aspects of one’s daily existence throughout society</a:t>
            </a:r>
          </a:p>
          <a:p>
            <a:pPr algn="just">
              <a:buFont typeface="Wingdings" panose="05000000000000000000" pitchFamily="2" charset="2"/>
              <a:buChar char="Ø"/>
            </a:pPr>
            <a:r>
              <a:rPr lang="en-US" sz="1400" b="1" dirty="0"/>
              <a:t>Jeff Weiner, the chief executive of LinkedIn</a:t>
            </a:r>
            <a:r>
              <a:rPr lang="en-US" sz="1400" dirty="0"/>
              <a:t> explained how his company aims to build an economic graph that will link together the whole global work force with every job being offered in the world, the skills needed for each job, and a presence for every higher education institution in the world to provide them. </a:t>
            </a:r>
          </a:p>
          <a:p>
            <a:pPr lvl="1" algn="just">
              <a:buFont typeface="Arial" panose="020B0604020202020204" pitchFamily="34" charset="0"/>
              <a:buChar char="•"/>
            </a:pPr>
            <a:r>
              <a:rPr lang="en-US" sz="1400" dirty="0">
                <a:solidFill>
                  <a:srgbClr val="0000CC"/>
                </a:solidFill>
              </a:rPr>
              <a:t>It indicates a way to improve the economic conditions of society that can help overcome low and stagnant wages, unemployment, need for greater skills, etc</a:t>
            </a:r>
            <a:r>
              <a:rPr lang="en-US" sz="1400" dirty="0"/>
              <a:t>.</a:t>
            </a:r>
          </a:p>
          <a:p>
            <a:pPr algn="just">
              <a:buFont typeface="Wingdings" panose="05000000000000000000" pitchFamily="2" charset="2"/>
              <a:buChar char="Ø"/>
            </a:pPr>
            <a:r>
              <a:rPr lang="en-US" sz="1400" b="1" dirty="0"/>
              <a:t>Laszlo Bock, who oversees all hiring at Google</a:t>
            </a:r>
            <a:r>
              <a:rPr lang="en-US" sz="1400" dirty="0"/>
              <a:t> has described innovative ways his company has learned to identify talented people who have never gone to college. </a:t>
            </a:r>
          </a:p>
          <a:p>
            <a:pPr lvl="1" algn="just">
              <a:buFont typeface="Arial" panose="020B0604020202020204" pitchFamily="34" charset="0"/>
              <a:buChar char="•"/>
            </a:pPr>
            <a:r>
              <a:rPr lang="en-US" sz="1400" dirty="0">
                <a:solidFill>
                  <a:srgbClr val="0000CC"/>
                </a:solidFill>
              </a:rPr>
              <a:t>This also fills another pressing need for gainful employment in society\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7321" y="1143001"/>
            <a:ext cx="855679" cy="63846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77915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95023" y="609600"/>
            <a:ext cx="6965245" cy="630218"/>
          </a:xfrm>
        </p:spPr>
        <p:txBody>
          <a:bodyPr>
            <a:normAutofit/>
          </a:bodyPr>
          <a:lstStyle/>
          <a:p>
            <a:r>
              <a:rPr lang="en-US" sz="2000" b="1" dirty="0">
                <a:solidFill>
                  <a:srgbClr val="0000CC"/>
                </a:solidFill>
              </a:rPr>
              <a:t>Taking Advantage of the Big Trends in Society</a:t>
            </a:r>
            <a:endParaRPr lang="en-US" sz="2000" b="1" i="1" u="sng" dirty="0">
              <a:solidFill>
                <a:srgbClr val="0000CC"/>
              </a:solidFill>
            </a:endParaRPr>
          </a:p>
        </p:txBody>
      </p:sp>
      <p:sp>
        <p:nvSpPr>
          <p:cNvPr id="6" name="Content Placeholder 2"/>
          <p:cNvSpPr>
            <a:spLocks noGrp="1"/>
          </p:cNvSpPr>
          <p:nvPr>
            <p:ph idx="1"/>
          </p:nvPr>
        </p:nvSpPr>
        <p:spPr>
          <a:xfrm>
            <a:off x="1219200" y="1981200"/>
            <a:ext cx="6781800" cy="4191000"/>
          </a:xfrm>
        </p:spPr>
        <p:txBody>
          <a:bodyPr>
            <a:noAutofit/>
          </a:bodyPr>
          <a:lstStyle/>
          <a:p>
            <a:pPr algn="just">
              <a:buFont typeface="Wingdings" panose="05000000000000000000" pitchFamily="2" charset="2"/>
              <a:buChar char="v"/>
            </a:pPr>
            <a:r>
              <a:rPr lang="en-US" sz="1800" b="1" dirty="0"/>
              <a:t>What dynamic business leaders in this new economy have in common is that they tend to wake up every day and ask:</a:t>
            </a:r>
            <a:endParaRPr lang="en-US" sz="1800" b="1" dirty="0">
              <a:solidFill>
                <a:srgbClr val="FF0000"/>
              </a:solidFill>
            </a:endParaRPr>
          </a:p>
          <a:p>
            <a:pPr algn="just">
              <a:buFont typeface="Wingdings" panose="05000000000000000000" pitchFamily="2" charset="2"/>
              <a:buChar char="v"/>
            </a:pPr>
            <a:r>
              <a:rPr lang="en-US" sz="1800" b="1" dirty="0">
                <a:solidFill>
                  <a:srgbClr val="FF0000"/>
                </a:solidFill>
              </a:rPr>
              <a:t>“What are the biggest trends in the world, and how do I best invent/reinvent my business to thrive from them?”</a:t>
            </a:r>
            <a:r>
              <a:rPr lang="en-US" sz="1800" b="1" dirty="0"/>
              <a:t> </a:t>
            </a:r>
          </a:p>
          <a:p>
            <a:pPr algn="just">
              <a:buFont typeface="Wingdings" panose="05000000000000000000" pitchFamily="2" charset="2"/>
              <a:buChar char="v"/>
            </a:pPr>
            <a:r>
              <a:rPr lang="en-US" sz="1800" b="1" dirty="0"/>
              <a:t>For them no idea here is “off the table.” </a:t>
            </a:r>
          </a:p>
          <a:p>
            <a:pPr algn="just">
              <a:buFont typeface="Wingdings" panose="05000000000000000000" pitchFamily="2" charset="2"/>
              <a:buChar char="v"/>
            </a:pPr>
            <a:r>
              <a:rPr lang="en-US" sz="1800" b="1" dirty="0">
                <a:solidFill>
                  <a:srgbClr val="0000CC"/>
                </a:solidFill>
              </a:rPr>
              <a:t>They are willing to look at all and any opportunity as a means to rise to the top of their industry.</a:t>
            </a:r>
          </a:p>
          <a:p>
            <a:pPr algn="just">
              <a:buFont typeface="Wingdings" panose="05000000000000000000" pitchFamily="2" charset="2"/>
              <a:buChar char="v"/>
            </a:pPr>
            <a:r>
              <a:rPr lang="en-US" sz="1800" b="1" dirty="0">
                <a:solidFill>
                  <a:srgbClr val="FF0000"/>
                </a:solidFill>
              </a:rPr>
              <a:t>Are you?</a:t>
            </a:r>
            <a:endParaRPr lang="en-US" sz="1800" dirty="0">
              <a:solidFill>
                <a:srgbClr val="FF000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197" y="1084613"/>
            <a:ext cx="710127" cy="752475"/>
          </a:xfrm>
          <a:prstGeom prst="rect">
            <a:avLst/>
          </a:prstGeom>
        </p:spPr>
      </p:pic>
    </p:spTree>
    <p:extLst>
      <p:ext uri="{BB962C8B-B14F-4D97-AF65-F5344CB8AC3E}">
        <p14:creationId xmlns:p14="http://schemas.microsoft.com/office/powerpoint/2010/main" val="112299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a:spLocks noGrp="1"/>
          </p:cNvSpPr>
          <p:nvPr>
            <p:ph type="title"/>
          </p:nvPr>
        </p:nvSpPr>
        <p:spPr>
          <a:xfrm>
            <a:off x="1095023" y="817582"/>
            <a:ext cx="6965245" cy="858817"/>
          </a:xfrm>
        </p:spPr>
        <p:txBody>
          <a:bodyPr>
            <a:normAutofit/>
          </a:bodyPr>
          <a:lstStyle/>
          <a:p>
            <a:r>
              <a:rPr lang="en-US" sz="2400" dirty="0"/>
              <a:t>Vibrancy of the Indian Market</a:t>
            </a:r>
            <a:br>
              <a:rPr lang="en-US" sz="2400" dirty="0"/>
            </a:br>
            <a:endParaRPr lang="en-US" sz="2400" dirty="0"/>
          </a:p>
        </p:txBody>
      </p:sp>
      <p:sp>
        <p:nvSpPr>
          <p:cNvPr id="6" name="Content Placeholder 2"/>
          <p:cNvSpPr>
            <a:spLocks noGrp="1"/>
          </p:cNvSpPr>
          <p:nvPr>
            <p:ph idx="1"/>
          </p:nvPr>
        </p:nvSpPr>
        <p:spPr>
          <a:xfrm>
            <a:off x="1066800" y="2133600"/>
            <a:ext cx="7010400" cy="4038600"/>
          </a:xfrm>
        </p:spPr>
        <p:txBody>
          <a:bodyPr>
            <a:noAutofit/>
          </a:bodyPr>
          <a:lstStyle/>
          <a:p>
            <a:pPr lvl="0">
              <a:buFont typeface="Wingdings" panose="05000000000000000000" pitchFamily="2" charset="2"/>
              <a:buChar char="v"/>
            </a:pPr>
            <a:r>
              <a:rPr lang="en-US" sz="1600" b="1" dirty="0">
                <a:solidFill>
                  <a:srgbClr val="FF0000"/>
                </a:solidFill>
              </a:rPr>
              <a:t>UNNECESSARY</a:t>
            </a:r>
          </a:p>
          <a:p>
            <a:pPr lvl="0">
              <a:buFont typeface="Wingdings" panose="05000000000000000000" pitchFamily="2" charset="2"/>
              <a:buChar char="v"/>
            </a:pPr>
            <a:r>
              <a:rPr lang="en-US" sz="1600" b="1" dirty="0"/>
              <a:t>There is an added, special benefit here in India.</a:t>
            </a:r>
          </a:p>
          <a:p>
            <a:pPr lvl="0">
              <a:buFont typeface="Wingdings" panose="05000000000000000000" pitchFamily="2" charset="2"/>
              <a:buChar char="v"/>
            </a:pPr>
            <a:r>
              <a:rPr lang="en-US" sz="1600" b="1" dirty="0"/>
              <a:t>There is a great vibrancy, dynamism, and urge among the people to better themselves now. It’s at every level of society.</a:t>
            </a:r>
          </a:p>
          <a:p>
            <a:pPr lvl="0">
              <a:buFont typeface="Wingdings" panose="05000000000000000000" pitchFamily="2" charset="2"/>
              <a:buChar char="v"/>
            </a:pPr>
            <a:r>
              <a:rPr lang="en-US" sz="1600" b="1" dirty="0"/>
              <a:t>This translates as </a:t>
            </a:r>
            <a:r>
              <a:rPr lang="en-US" sz="1600" b="1" dirty="0">
                <a:solidFill>
                  <a:srgbClr val="FF0000"/>
                </a:solidFill>
              </a:rPr>
              <a:t>opportunities everywhere.</a:t>
            </a:r>
          </a:p>
          <a:p>
            <a:pPr lvl="0">
              <a:buFont typeface="Wingdings" panose="05000000000000000000" pitchFamily="2" charset="2"/>
              <a:buChar char="v"/>
            </a:pPr>
            <a:r>
              <a:rPr lang="en-US" sz="1600" b="1" dirty="0"/>
              <a:t>Because when a society is on the move, as it is in India, it throws up possibilities in </a:t>
            </a:r>
            <a:r>
              <a:rPr lang="en-US" sz="1600" b="1" u="sng" dirty="0"/>
              <a:t>every conceivable direction</a:t>
            </a:r>
            <a:r>
              <a:rPr lang="en-US" sz="1600" b="1" dirty="0"/>
              <a:t>.</a:t>
            </a:r>
          </a:p>
          <a:p>
            <a:pPr lvl="0">
              <a:buFont typeface="Wingdings" panose="05000000000000000000" pitchFamily="2" charset="2"/>
              <a:buChar char="v"/>
            </a:pPr>
            <a:r>
              <a:rPr lang="en-US" sz="1600" b="1" dirty="0"/>
              <a:t>The society is practically calling to us to take up and ride the new waves of possibility.</a:t>
            </a:r>
          </a:p>
          <a:p>
            <a:pPr lvl="0">
              <a:buFont typeface="Wingdings" panose="05000000000000000000" pitchFamily="2" charset="2"/>
              <a:buChar char="v"/>
            </a:pPr>
            <a:r>
              <a:rPr lang="en-US" sz="1600" b="1" dirty="0"/>
              <a:t>This then is the time to seek out what is possible; for if you do not there are a plethora of others who will. And you will be left way behind.</a:t>
            </a:r>
          </a:p>
          <a:p>
            <a:pPr lvl="0">
              <a:buFont typeface="Wingdings" panose="05000000000000000000" pitchFamily="2" charset="2"/>
              <a:buChar char="v"/>
            </a:pPr>
            <a:r>
              <a:rPr lang="en-US" sz="1600" b="1" dirty="0">
                <a:solidFill>
                  <a:srgbClr val="0000CC"/>
                </a:solidFill>
              </a:rPr>
              <a:t>Why not take catch this Indian wave of energy, enthusiasm, and dynamism; find the new opportunities that interest you, and ride it to the very pinnacles of success.</a:t>
            </a:r>
            <a:endParaRPr lang="en-US" sz="1800" dirty="0"/>
          </a:p>
          <a:p>
            <a:pPr>
              <a:buFont typeface="Wingdings" panose="05000000000000000000" pitchFamily="2" charset="2"/>
              <a:buChar char="Ø"/>
            </a:pPr>
            <a:endParaRPr lang="en-US" sz="1800" dirty="0"/>
          </a:p>
          <a:p>
            <a:pPr lvl="0">
              <a:buFont typeface="Wingdings" panose="05000000000000000000" pitchFamily="2" charset="2"/>
              <a:buChar char="Ø"/>
            </a:pPr>
            <a:endParaRPr lang="en-US" sz="18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295400"/>
            <a:ext cx="914400" cy="6096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5956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858817"/>
          </a:xfrm>
        </p:spPr>
        <p:txBody>
          <a:bodyPr>
            <a:normAutofit/>
          </a:bodyPr>
          <a:lstStyle/>
          <a:p>
            <a:r>
              <a:rPr lang="en-US" sz="2400" b="1" dirty="0">
                <a:solidFill>
                  <a:srgbClr val="0000CC"/>
                </a:solidFill>
              </a:rPr>
              <a:t>Self-Analysis</a:t>
            </a:r>
            <a:br>
              <a:rPr lang="en-US" sz="2400" b="1" dirty="0"/>
            </a:br>
            <a:endParaRPr lang="en-US" sz="2400" b="1" dirty="0"/>
          </a:p>
        </p:txBody>
      </p:sp>
      <p:sp>
        <p:nvSpPr>
          <p:cNvPr id="3" name="Content Placeholder 2"/>
          <p:cNvSpPr>
            <a:spLocks noGrp="1"/>
          </p:cNvSpPr>
          <p:nvPr>
            <p:ph idx="1"/>
          </p:nvPr>
        </p:nvSpPr>
        <p:spPr>
          <a:xfrm>
            <a:off x="1143000" y="2209800"/>
            <a:ext cx="7162800" cy="3810000"/>
          </a:xfrm>
        </p:spPr>
        <p:txBody>
          <a:bodyPr>
            <a:normAutofit/>
          </a:bodyPr>
          <a:lstStyle/>
          <a:p>
            <a:pPr marL="228600" indent="-228600">
              <a:buAutoNum type="arabicPeriod"/>
            </a:pPr>
            <a:r>
              <a:rPr lang="en-US" sz="2000" b="1" dirty="0"/>
              <a:t>What are the deep drivers you see altering the complexion of society today?</a:t>
            </a:r>
          </a:p>
          <a:p>
            <a:pPr marL="228600" indent="-228600">
              <a:buAutoNum type="arabicPeriod"/>
            </a:pPr>
            <a:r>
              <a:rPr lang="en-US" sz="2000" b="1" dirty="0"/>
              <a:t>What impact are these drivers having on your market, industry and region? </a:t>
            </a:r>
          </a:p>
          <a:p>
            <a:pPr marL="228600" indent="-228600">
              <a:buAutoNum type="arabicPeriod"/>
            </a:pPr>
            <a:r>
              <a:rPr lang="en-US" sz="2000" b="1" dirty="0"/>
              <a:t>How can you convert these changes into business opportunities?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1295400"/>
            <a:ext cx="1083720" cy="70305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0904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858817"/>
          </a:xfrm>
        </p:spPr>
        <p:txBody>
          <a:bodyPr>
            <a:normAutofit/>
          </a:bodyPr>
          <a:lstStyle/>
          <a:p>
            <a:r>
              <a:rPr lang="en-US" sz="2400" b="1" dirty="0">
                <a:solidFill>
                  <a:srgbClr val="0000CC"/>
                </a:solidFill>
              </a:rPr>
              <a:t>Awareness of Opportunities</a:t>
            </a:r>
            <a:br>
              <a:rPr lang="en-US" sz="2400" b="1" dirty="0"/>
            </a:br>
            <a:endParaRPr lang="en-US" sz="2400" b="1" dirty="0"/>
          </a:p>
        </p:txBody>
      </p:sp>
      <p:sp>
        <p:nvSpPr>
          <p:cNvPr id="3" name="Content Placeholder 2"/>
          <p:cNvSpPr>
            <a:spLocks noGrp="1"/>
          </p:cNvSpPr>
          <p:nvPr>
            <p:ph idx="1"/>
          </p:nvPr>
        </p:nvSpPr>
        <p:spPr>
          <a:xfrm>
            <a:off x="914400" y="2133600"/>
            <a:ext cx="7315200" cy="3886200"/>
          </a:xfrm>
        </p:spPr>
        <p:txBody>
          <a:bodyPr>
            <a:normAutofit/>
          </a:bodyPr>
          <a:lstStyle/>
          <a:p>
            <a:pPr lvl="0" algn="just">
              <a:spcBef>
                <a:spcPts val="1000"/>
              </a:spcBef>
              <a:buFont typeface="Wingdings" panose="05000000000000000000" pitchFamily="2" charset="2"/>
              <a:buChar char="v"/>
            </a:pPr>
            <a:r>
              <a:rPr lang="en-US" sz="1800" b="1" dirty="0"/>
              <a:t>We are of course well aware of and comfortable with the products and services we are now offering.</a:t>
            </a:r>
          </a:p>
          <a:p>
            <a:pPr lvl="0" algn="just">
              <a:spcBef>
                <a:spcPts val="1000"/>
              </a:spcBef>
              <a:buFont typeface="Wingdings" panose="05000000000000000000" pitchFamily="2" charset="2"/>
              <a:buChar char="v"/>
            </a:pPr>
            <a:r>
              <a:rPr lang="en-US" sz="1800" b="1" dirty="0"/>
              <a:t>But what if we are missing the BIG PICTURE; the </a:t>
            </a:r>
            <a:r>
              <a:rPr lang="en-US" sz="1800" b="1" u="sng" dirty="0">
                <a:solidFill>
                  <a:srgbClr val="0000CC"/>
                </a:solidFill>
              </a:rPr>
              <a:t>infinite opportunities around us </a:t>
            </a:r>
            <a:r>
              <a:rPr lang="en-US" sz="1800" b="1" dirty="0"/>
              <a:t>that we can deliver to our customers</a:t>
            </a:r>
          </a:p>
          <a:p>
            <a:pPr algn="just">
              <a:spcBef>
                <a:spcPts val="1000"/>
              </a:spcBef>
              <a:buFont typeface="Wingdings" panose="05000000000000000000" pitchFamily="2" charset="2"/>
              <a:buChar char="v"/>
            </a:pPr>
            <a:r>
              <a:rPr lang="en-US" sz="1800" b="1" dirty="0"/>
              <a:t>Of course, we can simply offer more of what we already successfully provide, and that is fine.</a:t>
            </a:r>
          </a:p>
          <a:p>
            <a:pPr algn="just">
              <a:spcBef>
                <a:spcPts val="1000"/>
              </a:spcBef>
              <a:buFont typeface="Wingdings" panose="05000000000000000000" pitchFamily="2" charset="2"/>
              <a:buChar char="v"/>
            </a:pPr>
            <a:r>
              <a:rPr lang="en-US" sz="1800" b="1" dirty="0"/>
              <a:t>But what if we want to become </a:t>
            </a:r>
            <a:r>
              <a:rPr lang="en-US" sz="1800" b="1" u="sng" dirty="0"/>
              <a:t>truly successful</a:t>
            </a:r>
            <a:r>
              <a:rPr lang="en-US" sz="1800" b="1" dirty="0"/>
              <a:t>, driving our company to the </a:t>
            </a:r>
            <a:r>
              <a:rPr lang="en-US" sz="1800" b="1" u="sng" dirty="0"/>
              <a:t>top</a:t>
            </a:r>
            <a:r>
              <a:rPr lang="en-US" sz="1800" b="1" dirty="0"/>
              <a:t> of our industry.</a:t>
            </a:r>
          </a:p>
          <a:p>
            <a:pPr algn="just">
              <a:spcBef>
                <a:spcPts val="1000"/>
              </a:spcBef>
              <a:buFont typeface="Wingdings" panose="05000000000000000000" pitchFamily="2" charset="2"/>
              <a:buChar char="v"/>
            </a:pPr>
            <a:r>
              <a:rPr lang="en-US" sz="1800" b="1" dirty="0">
                <a:solidFill>
                  <a:srgbClr val="0000CC"/>
                </a:solidFill>
              </a:rPr>
              <a:t>To do that we need to broaden our horizons; perceive the infinite possibilities that are available to us.</a:t>
            </a:r>
          </a:p>
          <a:p>
            <a:pPr marL="0" lvl="0" indent="0">
              <a:buNone/>
            </a:pPr>
            <a:endParaRPr lang="en-US" sz="20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8062" y="1447800"/>
            <a:ext cx="778919" cy="5053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0016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95023" y="817582"/>
            <a:ext cx="6965245" cy="554018"/>
          </a:xfrm>
        </p:spPr>
        <p:txBody>
          <a:bodyPr>
            <a:normAutofit fontScale="90000"/>
          </a:bodyPr>
          <a:lstStyle/>
          <a:p>
            <a:r>
              <a:rPr lang="en-US" sz="2400" b="1" dirty="0">
                <a:solidFill>
                  <a:srgbClr val="0000CC"/>
                </a:solidFill>
              </a:rPr>
              <a:t>Society’s Growth and Opportunities</a:t>
            </a:r>
            <a:br>
              <a:rPr lang="en-US" sz="2400" dirty="0"/>
            </a:br>
            <a:endParaRPr lang="en-US" sz="2400" dirty="0"/>
          </a:p>
        </p:txBody>
      </p:sp>
      <p:sp>
        <p:nvSpPr>
          <p:cNvPr id="6" name="Content Placeholder 2"/>
          <p:cNvSpPr>
            <a:spLocks noGrp="1"/>
          </p:cNvSpPr>
          <p:nvPr>
            <p:ph idx="1"/>
          </p:nvPr>
        </p:nvSpPr>
        <p:spPr>
          <a:xfrm>
            <a:off x="914400" y="2057400"/>
            <a:ext cx="7391400" cy="4038600"/>
          </a:xfrm>
        </p:spPr>
        <p:txBody>
          <a:bodyPr>
            <a:noAutofit/>
          </a:bodyPr>
          <a:lstStyle/>
          <a:p>
            <a:pPr lvl="0">
              <a:spcBef>
                <a:spcPts val="1000"/>
              </a:spcBef>
              <a:buFont typeface="Wingdings" panose="05000000000000000000" pitchFamily="2" charset="2"/>
              <a:buChar char="v"/>
            </a:pPr>
            <a:r>
              <a:rPr lang="en-US" sz="1800" b="1" dirty="0"/>
              <a:t>The first thing to know is that </a:t>
            </a:r>
            <a:r>
              <a:rPr lang="en-US" sz="1800" b="1" u="sng" dirty="0"/>
              <a:t>Opportunities are </a:t>
            </a:r>
            <a:r>
              <a:rPr lang="en-US" sz="1800" b="1" u="sng" dirty="0" err="1"/>
              <a:t>Eveywhere</a:t>
            </a:r>
            <a:endParaRPr lang="en-US" sz="1800" b="1" dirty="0"/>
          </a:p>
          <a:p>
            <a:pPr algn="just">
              <a:spcBef>
                <a:spcPts val="1000"/>
              </a:spcBef>
              <a:buFont typeface="Wingdings" panose="05000000000000000000" pitchFamily="2" charset="2"/>
              <a:buChar char="v"/>
            </a:pPr>
            <a:r>
              <a:rPr lang="en-US" sz="1800" b="1" dirty="0">
                <a:solidFill>
                  <a:srgbClr val="0000CC"/>
                </a:solidFill>
              </a:rPr>
              <a:t>Life is continuously throwing up new opportunities in every industry for those who have the eyes to perceive them. </a:t>
            </a:r>
          </a:p>
          <a:p>
            <a:pPr lvl="1">
              <a:spcBef>
                <a:spcPts val="1000"/>
              </a:spcBef>
              <a:buFont typeface="Wingdings" panose="05000000000000000000" pitchFamily="2" charset="2"/>
              <a:buChar char="§"/>
            </a:pPr>
            <a:r>
              <a:rPr lang="en-US" sz="1800" dirty="0"/>
              <a:t>It does not require a visionary's genius, just an open mind and a will to see what is possible.</a:t>
            </a:r>
            <a:endParaRPr lang="en-US" sz="1800" dirty="0">
              <a:solidFill>
                <a:srgbClr val="0000CC"/>
              </a:solidFill>
            </a:endParaRPr>
          </a:p>
          <a:p>
            <a:pPr algn="just">
              <a:spcBef>
                <a:spcPts val="1000"/>
              </a:spcBef>
              <a:buFont typeface="Wingdings" panose="05000000000000000000" pitchFamily="2" charset="2"/>
              <a:buChar char="v"/>
            </a:pPr>
            <a:r>
              <a:rPr lang="en-US" sz="1800" b="1" dirty="0"/>
              <a:t>The second thing to know is new opportunities are constantly emerging because </a:t>
            </a:r>
            <a:r>
              <a:rPr lang="en-US" sz="1800" b="1" u="sng" dirty="0"/>
              <a:t>society is continuously evolving</a:t>
            </a:r>
            <a:r>
              <a:rPr lang="en-US" sz="1800" b="1" dirty="0"/>
              <a:t>.</a:t>
            </a:r>
          </a:p>
          <a:p>
            <a:pPr marL="274320" lvl="1" algn="just">
              <a:spcBef>
                <a:spcPts val="1000"/>
              </a:spcBef>
              <a:buFont typeface="Wingdings" panose="05000000000000000000" pitchFamily="2" charset="2"/>
              <a:buChar char="§"/>
            </a:pPr>
            <a:r>
              <a:rPr lang="en-US" sz="1800" b="1" dirty="0">
                <a:solidFill>
                  <a:srgbClr val="0000CC"/>
                </a:solidFill>
              </a:rPr>
              <a:t>Every development in society completely redraws the whole map of the future and creates new opportunities all around us.</a:t>
            </a:r>
            <a:endParaRPr lang="en-US" sz="1800" b="1" dirty="0"/>
          </a:p>
          <a:p>
            <a:pPr algn="just">
              <a:spcBef>
                <a:spcPts val="1000"/>
              </a:spcBef>
              <a:buFont typeface="Wingdings" panose="05000000000000000000" pitchFamily="2" charset="2"/>
              <a:buChar char="§"/>
            </a:pPr>
            <a:r>
              <a:rPr lang="en-US" sz="1800" b="1" dirty="0"/>
              <a:t>Rate of social development is greater today than at any prior time in recorded history. In fact, it is becoming </a:t>
            </a:r>
            <a:r>
              <a:rPr lang="en-US" sz="1800" b="1" dirty="0">
                <a:solidFill>
                  <a:srgbClr val="FF0000"/>
                </a:solidFill>
              </a:rPr>
              <a:t>exponential</a:t>
            </a:r>
            <a:r>
              <a:rPr lang="en-US" sz="1800" b="1" dirty="0"/>
              <a: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1142999"/>
            <a:ext cx="762000" cy="807441"/>
          </a:xfrm>
          <a:prstGeom prst="rect">
            <a:avLst/>
          </a:prstGeom>
        </p:spPr>
      </p:pic>
    </p:spTree>
    <p:extLst>
      <p:ext uri="{BB962C8B-B14F-4D97-AF65-F5344CB8AC3E}">
        <p14:creationId xmlns:p14="http://schemas.microsoft.com/office/powerpoint/2010/main" val="2819577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95023" y="817582"/>
            <a:ext cx="6965245" cy="858817"/>
          </a:xfrm>
        </p:spPr>
        <p:txBody>
          <a:bodyPr>
            <a:normAutofit/>
          </a:bodyPr>
          <a:lstStyle/>
          <a:p>
            <a:r>
              <a:rPr lang="en-US" sz="2400" b="1" dirty="0">
                <a:solidFill>
                  <a:srgbClr val="0000CC"/>
                </a:solidFill>
              </a:rPr>
              <a:t>Current Drivers of Change in Society</a:t>
            </a:r>
            <a:br>
              <a:rPr lang="en-US" sz="2400" dirty="0"/>
            </a:br>
            <a:endParaRPr lang="en-US" sz="2400" dirty="0"/>
          </a:p>
        </p:txBody>
      </p:sp>
      <p:sp>
        <p:nvSpPr>
          <p:cNvPr id="6" name="Content Placeholder 2"/>
          <p:cNvSpPr>
            <a:spLocks noGrp="1"/>
          </p:cNvSpPr>
          <p:nvPr>
            <p:ph idx="1"/>
          </p:nvPr>
        </p:nvSpPr>
        <p:spPr>
          <a:xfrm>
            <a:off x="1066800" y="2209800"/>
            <a:ext cx="7010400" cy="3733800"/>
          </a:xfrm>
        </p:spPr>
        <p:txBody>
          <a:bodyPr>
            <a:noAutofit/>
          </a:bodyPr>
          <a:lstStyle/>
          <a:p>
            <a:pPr lvl="0">
              <a:buFont typeface="Wingdings" panose="05000000000000000000" pitchFamily="2" charset="2"/>
              <a:buChar char="Ø"/>
            </a:pPr>
            <a:endParaRPr lang="en-US" sz="1800" dirty="0"/>
          </a:p>
          <a:p>
            <a:pPr>
              <a:buFont typeface="Wingdings" panose="05000000000000000000" pitchFamily="2" charset="2"/>
              <a:buChar char="Ø"/>
            </a:pPr>
            <a:endParaRPr lang="en-US" sz="1800" dirty="0"/>
          </a:p>
          <a:p>
            <a:pPr lvl="0">
              <a:buFont typeface="Wingdings" panose="05000000000000000000" pitchFamily="2" charset="2"/>
              <a:buChar char="Ø"/>
            </a:pPr>
            <a:endParaRPr lang="en-US" sz="1800" b="1" dirty="0"/>
          </a:p>
        </p:txBody>
      </p:sp>
      <p:sp>
        <p:nvSpPr>
          <p:cNvPr id="4" name="Content Placeholder 2"/>
          <p:cNvSpPr txBox="1">
            <a:spLocks/>
          </p:cNvSpPr>
          <p:nvPr/>
        </p:nvSpPr>
        <p:spPr>
          <a:xfrm>
            <a:off x="990600" y="2209800"/>
            <a:ext cx="7239000" cy="3505200"/>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algn="just">
              <a:spcBef>
                <a:spcPts val="1000"/>
              </a:spcBef>
              <a:buFont typeface="Wingdings" panose="05000000000000000000" pitchFamily="2" charset="2"/>
              <a:buChar char="v"/>
            </a:pPr>
            <a:r>
              <a:rPr lang="en-US" sz="1800" b="1" dirty="0">
                <a:solidFill>
                  <a:srgbClr val="0000CC"/>
                </a:solidFill>
              </a:rPr>
              <a:t>SHIFTS: </a:t>
            </a:r>
            <a:r>
              <a:rPr lang="en-US" sz="1800" b="1" dirty="0"/>
              <a:t>There are fundamental shifts going on in the world that are driving society forward.</a:t>
            </a:r>
          </a:p>
          <a:p>
            <a:pPr algn="just">
              <a:spcBef>
                <a:spcPts val="1000"/>
              </a:spcBef>
              <a:buFont typeface="Wingdings" panose="05000000000000000000" pitchFamily="2" charset="2"/>
              <a:buChar char="v"/>
            </a:pPr>
            <a:r>
              <a:rPr lang="en-US" sz="1800" b="1" dirty="0">
                <a:solidFill>
                  <a:srgbClr val="0000CC"/>
                </a:solidFill>
              </a:rPr>
              <a:t>DRIVERS: </a:t>
            </a:r>
            <a:r>
              <a:rPr lang="en-US" sz="1800" b="1" dirty="0"/>
              <a:t>We can tap into these ”drivers” and take our company to the peaks of success in the process. </a:t>
            </a:r>
            <a:endParaRPr lang="en-US" sz="1800" b="1" dirty="0">
              <a:solidFill>
                <a:srgbClr val="FF0000"/>
              </a:solidFill>
            </a:endParaRPr>
          </a:p>
          <a:p>
            <a:pPr algn="just">
              <a:spcBef>
                <a:spcPts val="1000"/>
              </a:spcBef>
              <a:buFont typeface="Wingdings" panose="05000000000000000000" pitchFamily="2" charset="2"/>
              <a:buChar char="v"/>
            </a:pPr>
            <a:r>
              <a:rPr lang="en-US" sz="1800" b="1" dirty="0">
                <a:solidFill>
                  <a:srgbClr val="0000CC"/>
                </a:solidFill>
              </a:rPr>
              <a:t>CHANGE OR DIE: </a:t>
            </a:r>
            <a:r>
              <a:rPr lang="en-US" sz="1800" b="1" dirty="0"/>
              <a:t>We cannot cling to the past, because the old model is no longer sufficient. Society is changing very rapidly. Business must do the same, </a:t>
            </a:r>
            <a:r>
              <a:rPr lang="en-US" sz="1800" b="1" dirty="0">
                <a:solidFill>
                  <a:srgbClr val="0000CC"/>
                </a:solidFill>
              </a:rPr>
              <a:t>otherwise they can be wiped out.</a:t>
            </a:r>
            <a:endParaRPr lang="en-US" sz="1800" dirty="0">
              <a:solidFill>
                <a:srgbClr val="FF0000"/>
              </a:solidFill>
            </a:endParaRPr>
          </a:p>
          <a:p>
            <a:pPr lvl="1" algn="just">
              <a:spcBef>
                <a:spcPts val="1000"/>
              </a:spcBef>
              <a:buFont typeface="Wingdings" panose="05000000000000000000" pitchFamily="2" charset="2"/>
              <a:buChar char="v"/>
            </a:pPr>
            <a:r>
              <a:rPr lang="en-US" sz="1800" dirty="0">
                <a:solidFill>
                  <a:srgbClr val="FF0000"/>
                </a:solidFill>
              </a:rPr>
              <a:t>Amazon and Barnes Noble</a:t>
            </a:r>
          </a:p>
          <a:p>
            <a:pPr lvl="1" algn="just">
              <a:spcBef>
                <a:spcPts val="1000"/>
              </a:spcBef>
              <a:buFont typeface="Wingdings" panose="05000000000000000000" pitchFamily="2" charset="2"/>
              <a:buChar char="v"/>
            </a:pPr>
            <a:endParaRPr lang="en-US" sz="1600" dirty="0">
              <a:solidFill>
                <a:srgbClr val="FF000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8585" y="1228725"/>
            <a:ext cx="638215" cy="676275"/>
          </a:xfrm>
          <a:prstGeom prst="rect">
            <a:avLst/>
          </a:prstGeom>
        </p:spPr>
      </p:pic>
    </p:spTree>
    <p:extLst>
      <p:ext uri="{BB962C8B-B14F-4D97-AF65-F5344CB8AC3E}">
        <p14:creationId xmlns:p14="http://schemas.microsoft.com/office/powerpoint/2010/main" val="399200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95023" y="817582"/>
            <a:ext cx="6965245" cy="858817"/>
          </a:xfrm>
        </p:spPr>
        <p:txBody>
          <a:bodyPr>
            <a:normAutofit/>
          </a:bodyPr>
          <a:lstStyle/>
          <a:p>
            <a:r>
              <a:rPr lang="en-US" sz="2200" b="1" dirty="0">
                <a:solidFill>
                  <a:srgbClr val="0000CC"/>
                </a:solidFill>
              </a:rPr>
              <a:t>Current Drivers of Change in Society </a:t>
            </a:r>
            <a:endParaRPr lang="en-US" sz="2200" dirty="0"/>
          </a:p>
        </p:txBody>
      </p:sp>
      <p:sp>
        <p:nvSpPr>
          <p:cNvPr id="6" name="Content Placeholder 2"/>
          <p:cNvSpPr>
            <a:spLocks noGrp="1"/>
          </p:cNvSpPr>
          <p:nvPr>
            <p:ph idx="1"/>
          </p:nvPr>
        </p:nvSpPr>
        <p:spPr>
          <a:xfrm>
            <a:off x="1066800" y="1676400"/>
            <a:ext cx="7010400" cy="4267200"/>
          </a:xfrm>
        </p:spPr>
        <p:txBody>
          <a:bodyPr>
            <a:noAutofit/>
          </a:bodyPr>
          <a:lstStyle/>
          <a:p>
            <a:pPr lvl="0">
              <a:buFont typeface="Wingdings" panose="05000000000000000000" pitchFamily="2" charset="2"/>
              <a:buChar char="Ø"/>
            </a:pPr>
            <a:endParaRPr lang="en-US" sz="1800" dirty="0"/>
          </a:p>
          <a:p>
            <a:pPr>
              <a:buFont typeface="Wingdings" panose="05000000000000000000" pitchFamily="2" charset="2"/>
              <a:buChar char="Ø"/>
            </a:pPr>
            <a:endParaRPr lang="en-US" sz="1800" dirty="0"/>
          </a:p>
          <a:p>
            <a:pPr lvl="0">
              <a:buFont typeface="Wingdings" panose="05000000000000000000" pitchFamily="2" charset="2"/>
              <a:buChar char="Ø"/>
            </a:pPr>
            <a:endParaRPr lang="en-US" sz="1800" b="1" dirty="0"/>
          </a:p>
        </p:txBody>
      </p:sp>
      <p:sp>
        <p:nvSpPr>
          <p:cNvPr id="4" name="Content Placeholder 2"/>
          <p:cNvSpPr txBox="1">
            <a:spLocks/>
          </p:cNvSpPr>
          <p:nvPr/>
        </p:nvSpPr>
        <p:spPr>
          <a:xfrm>
            <a:off x="990600" y="1676400"/>
            <a:ext cx="7239000" cy="4572000"/>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a:spcBef>
                <a:spcPts val="600"/>
              </a:spcBef>
              <a:buFont typeface="Wingdings" panose="05000000000000000000" pitchFamily="2" charset="2"/>
              <a:buChar char="v"/>
            </a:pPr>
            <a:r>
              <a:rPr lang="en-US" altLang="en-US" sz="1800" b="1" dirty="0"/>
              <a:t>The 1</a:t>
            </a:r>
            <a:r>
              <a:rPr lang="en-US" altLang="en-US" sz="1800" b="1" baseline="30000" dirty="0"/>
              <a:t>st</a:t>
            </a:r>
            <a:r>
              <a:rPr lang="en-US" altLang="en-US" sz="1800" b="1" dirty="0"/>
              <a:t> driver are the enormous advances in </a:t>
            </a:r>
            <a:r>
              <a:rPr lang="en-US" altLang="en-US" sz="1800" b="1" dirty="0">
                <a:solidFill>
                  <a:srgbClr val="0000CC"/>
                </a:solidFill>
              </a:rPr>
              <a:t>TECHNOLOGY</a:t>
            </a:r>
            <a:r>
              <a:rPr lang="en-US" altLang="en-US" sz="1800" b="1" dirty="0"/>
              <a:t>. </a:t>
            </a:r>
          </a:p>
          <a:p>
            <a:pPr algn="just">
              <a:spcBef>
                <a:spcPts val="600"/>
              </a:spcBef>
              <a:buFont typeface="Wingdings" panose="05000000000000000000" pitchFamily="2" charset="2"/>
              <a:buChar char="v"/>
            </a:pPr>
            <a:r>
              <a:rPr lang="en-US" altLang="en-US" sz="1800" b="1" dirty="0">
                <a:solidFill>
                  <a:srgbClr val="0000CC"/>
                </a:solidFill>
              </a:rPr>
              <a:t>These are driving enormous gains in productivity, efficiency, intelligence, &amp; speed.</a:t>
            </a:r>
          </a:p>
          <a:p>
            <a:pPr algn="just">
              <a:spcBef>
                <a:spcPts val="600"/>
              </a:spcBef>
              <a:buFont typeface="Wingdings" panose="05000000000000000000" pitchFamily="2" charset="2"/>
              <a:buChar char="v"/>
            </a:pPr>
            <a:r>
              <a:rPr lang="en-US" altLang="en-US" sz="1800" b="1" dirty="0"/>
              <a:t>Among the changes we see driven by tech are:</a:t>
            </a:r>
          </a:p>
          <a:p>
            <a:pPr lvl="1" algn="just">
              <a:spcBef>
                <a:spcPts val="600"/>
              </a:spcBef>
              <a:buFont typeface="Wingdings" panose="05000000000000000000" pitchFamily="2" charset="2"/>
              <a:buChar char="v"/>
            </a:pPr>
            <a:r>
              <a:rPr lang="en-US" altLang="en-US" sz="1800" b="1" dirty="0">
                <a:solidFill>
                  <a:srgbClr val="0000CC"/>
                </a:solidFill>
              </a:rPr>
              <a:t>New Business Models – </a:t>
            </a:r>
            <a:r>
              <a:rPr lang="en-US" altLang="en-US" sz="1800" dirty="0">
                <a:solidFill>
                  <a:srgbClr val="FF0000"/>
                </a:solidFill>
              </a:rPr>
              <a:t>e.g. Airbnb, Uber, BitCoin</a:t>
            </a:r>
          </a:p>
          <a:p>
            <a:pPr lvl="1" algn="just">
              <a:spcBef>
                <a:spcPts val="600"/>
              </a:spcBef>
              <a:buFont typeface="Wingdings" panose="05000000000000000000" pitchFamily="2" charset="2"/>
              <a:buChar char="v"/>
            </a:pPr>
            <a:r>
              <a:rPr lang="en-US" altLang="en-US" sz="1800" b="1" dirty="0">
                <a:solidFill>
                  <a:srgbClr val="0000CC"/>
                </a:solidFill>
              </a:rPr>
              <a:t>IT Everywhere – </a:t>
            </a:r>
            <a:r>
              <a:rPr lang="en-US" altLang="en-US" sz="1800" dirty="0">
                <a:solidFill>
                  <a:srgbClr val="FF0000"/>
                </a:solidFill>
              </a:rPr>
              <a:t>Phones, Apple Pay, “Internet of Everything”</a:t>
            </a:r>
          </a:p>
          <a:p>
            <a:pPr lvl="1" algn="just">
              <a:spcBef>
                <a:spcPts val="600"/>
              </a:spcBef>
              <a:buFont typeface="Wingdings" panose="05000000000000000000" pitchFamily="2" charset="2"/>
              <a:buChar char="v"/>
            </a:pPr>
            <a:r>
              <a:rPr lang="en-US" altLang="en-US" sz="1800" b="1" dirty="0">
                <a:solidFill>
                  <a:srgbClr val="0000CC"/>
                </a:solidFill>
              </a:rPr>
              <a:t>Supply Chain Revolution – </a:t>
            </a:r>
            <a:r>
              <a:rPr lang="en-US" altLang="en-US" sz="1800" dirty="0">
                <a:solidFill>
                  <a:srgbClr val="FF0000"/>
                </a:solidFill>
              </a:rPr>
              <a:t>Amazon, Expedia</a:t>
            </a:r>
          </a:p>
          <a:p>
            <a:pPr lvl="1" algn="just">
              <a:spcBef>
                <a:spcPts val="600"/>
              </a:spcBef>
              <a:buFont typeface="Wingdings" panose="05000000000000000000" pitchFamily="2" charset="2"/>
              <a:buChar char="v"/>
            </a:pPr>
            <a:r>
              <a:rPr lang="en-US" altLang="en-US" sz="1800" b="1" dirty="0">
                <a:solidFill>
                  <a:srgbClr val="0000CC"/>
                </a:solidFill>
              </a:rPr>
              <a:t>Value Chain Revolution – </a:t>
            </a:r>
            <a:r>
              <a:rPr lang="en-US" altLang="en-US" sz="1800" dirty="0">
                <a:solidFill>
                  <a:srgbClr val="FF0000"/>
                </a:solidFill>
              </a:rPr>
              <a:t>Custom Orders, On Time Delivery</a:t>
            </a:r>
            <a:endParaRPr lang="en-US" sz="1800" dirty="0">
              <a:solidFill>
                <a:srgbClr val="FF0000"/>
              </a:solidFill>
            </a:endParaRPr>
          </a:p>
          <a:p>
            <a:pPr>
              <a:buFont typeface="Wingdings" panose="05000000000000000000" pitchFamily="2" charset="2"/>
              <a:buChar char="Ø"/>
            </a:pPr>
            <a:endParaRPr lang="en-US" sz="1800" dirty="0"/>
          </a:p>
          <a:p>
            <a:pPr>
              <a:buFont typeface="Wingdings" panose="05000000000000000000" pitchFamily="2" charset="2"/>
              <a:buChar char="Ø"/>
            </a:pPr>
            <a:endParaRPr lang="en-US" sz="1800" b="1" dirty="0"/>
          </a:p>
        </p:txBody>
      </p:sp>
    </p:spTree>
    <p:extLst>
      <p:ext uri="{BB962C8B-B14F-4D97-AF65-F5344CB8AC3E}">
        <p14:creationId xmlns:p14="http://schemas.microsoft.com/office/powerpoint/2010/main" val="254996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95023" y="817582"/>
            <a:ext cx="6965245" cy="858817"/>
          </a:xfrm>
        </p:spPr>
        <p:txBody>
          <a:bodyPr>
            <a:normAutofit/>
          </a:bodyPr>
          <a:lstStyle/>
          <a:p>
            <a:r>
              <a:rPr lang="en-US" sz="2200" b="1" dirty="0">
                <a:solidFill>
                  <a:srgbClr val="0000CC"/>
                </a:solidFill>
              </a:rPr>
              <a:t>Current Drivers of Change in Society</a:t>
            </a:r>
            <a:br>
              <a:rPr lang="en-US" sz="2400" dirty="0"/>
            </a:br>
            <a:endParaRPr lang="en-US" sz="2400" dirty="0"/>
          </a:p>
        </p:txBody>
      </p:sp>
      <p:sp>
        <p:nvSpPr>
          <p:cNvPr id="6" name="Content Placeholder 2"/>
          <p:cNvSpPr>
            <a:spLocks noGrp="1"/>
          </p:cNvSpPr>
          <p:nvPr>
            <p:ph idx="1"/>
          </p:nvPr>
        </p:nvSpPr>
        <p:spPr>
          <a:xfrm>
            <a:off x="1066800" y="1676400"/>
            <a:ext cx="7010400" cy="4267200"/>
          </a:xfrm>
        </p:spPr>
        <p:txBody>
          <a:bodyPr>
            <a:noAutofit/>
          </a:bodyPr>
          <a:lstStyle/>
          <a:p>
            <a:pPr lvl="0">
              <a:buFont typeface="Wingdings" panose="05000000000000000000" pitchFamily="2" charset="2"/>
              <a:buChar char="Ø"/>
            </a:pPr>
            <a:endParaRPr lang="en-US" sz="1800" dirty="0"/>
          </a:p>
          <a:p>
            <a:pPr>
              <a:buFont typeface="Wingdings" panose="05000000000000000000" pitchFamily="2" charset="2"/>
              <a:buChar char="Ø"/>
            </a:pPr>
            <a:endParaRPr lang="en-US" sz="1800" dirty="0"/>
          </a:p>
          <a:p>
            <a:pPr lvl="0">
              <a:buFont typeface="Wingdings" panose="05000000000000000000" pitchFamily="2" charset="2"/>
              <a:buChar char="Ø"/>
            </a:pPr>
            <a:endParaRPr lang="en-US" sz="1800" b="1" dirty="0"/>
          </a:p>
        </p:txBody>
      </p:sp>
      <p:sp>
        <p:nvSpPr>
          <p:cNvPr id="4" name="Content Placeholder 2"/>
          <p:cNvSpPr txBox="1">
            <a:spLocks/>
          </p:cNvSpPr>
          <p:nvPr/>
        </p:nvSpPr>
        <p:spPr>
          <a:xfrm>
            <a:off x="1066800" y="1600200"/>
            <a:ext cx="7162800" cy="4495800"/>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algn="just">
              <a:spcBef>
                <a:spcPts val="600"/>
              </a:spcBef>
              <a:buFont typeface="Wingdings" panose="05000000000000000000" pitchFamily="2" charset="2"/>
              <a:buChar char="v"/>
            </a:pPr>
            <a:r>
              <a:rPr lang="en-US" altLang="en-US" sz="1800" b="1" dirty="0"/>
              <a:t>The 2</a:t>
            </a:r>
            <a:r>
              <a:rPr lang="en-US" altLang="en-US" sz="1800" b="1" baseline="30000" dirty="0"/>
              <a:t>nd</a:t>
            </a:r>
            <a:r>
              <a:rPr lang="en-US" altLang="en-US" sz="1800" b="1" dirty="0"/>
              <a:t> driver are the enormous advancements and potentials in </a:t>
            </a:r>
            <a:r>
              <a:rPr lang="en-US" altLang="en-US" sz="1800" b="1" dirty="0">
                <a:solidFill>
                  <a:srgbClr val="0000CC"/>
                </a:solidFill>
              </a:rPr>
              <a:t>EDUCATION</a:t>
            </a:r>
            <a:r>
              <a:rPr lang="en-US" altLang="en-US" sz="1800" b="1" dirty="0"/>
              <a:t>. </a:t>
            </a:r>
          </a:p>
          <a:p>
            <a:pPr>
              <a:buFont typeface="Wingdings" panose="05000000000000000000" pitchFamily="2" charset="2"/>
              <a:buChar char="v"/>
            </a:pPr>
            <a:r>
              <a:rPr lang="en-US" sz="1800" b="1" dirty="0"/>
              <a:t>Education is a huge driver for change in society, the economy, and </a:t>
            </a:r>
            <a:r>
              <a:rPr lang="en-US" sz="1800" b="1" dirty="0">
                <a:solidFill>
                  <a:srgbClr val="0000CC"/>
                </a:solidFill>
              </a:rPr>
              <a:t>business</a:t>
            </a:r>
            <a:r>
              <a:rPr lang="en-US" sz="1800" b="1" dirty="0"/>
              <a:t>.</a:t>
            </a:r>
          </a:p>
          <a:p>
            <a:pPr>
              <a:buFont typeface="Wingdings" panose="05000000000000000000" pitchFamily="2" charset="2"/>
              <a:buChar char="v"/>
            </a:pPr>
            <a:r>
              <a:rPr lang="en-US" sz="1800" b="1" dirty="0">
                <a:solidFill>
                  <a:srgbClr val="0000CC"/>
                </a:solidFill>
              </a:rPr>
              <a:t>Higher educated people means-</a:t>
            </a:r>
          </a:p>
          <a:p>
            <a:pPr lvl="1">
              <a:buFont typeface="Wingdings" panose="05000000000000000000" pitchFamily="2" charset="2"/>
              <a:buChar char="v"/>
            </a:pPr>
            <a:r>
              <a:rPr lang="en-US" sz="1600" dirty="0">
                <a:solidFill>
                  <a:srgbClr val="0000CC"/>
                </a:solidFill>
              </a:rPr>
              <a:t>higher wages</a:t>
            </a:r>
          </a:p>
          <a:p>
            <a:pPr lvl="1">
              <a:buFont typeface="Wingdings" panose="05000000000000000000" pitchFamily="2" charset="2"/>
              <a:buChar char="v"/>
            </a:pPr>
            <a:r>
              <a:rPr lang="en-US" sz="1600" dirty="0">
                <a:solidFill>
                  <a:srgbClr val="0000CC"/>
                </a:solidFill>
              </a:rPr>
              <a:t>more employment</a:t>
            </a:r>
          </a:p>
          <a:p>
            <a:pPr lvl="1">
              <a:buFont typeface="Wingdings" panose="05000000000000000000" pitchFamily="2" charset="2"/>
              <a:buChar char="v"/>
            </a:pPr>
            <a:r>
              <a:rPr lang="en-US" sz="1600" dirty="0">
                <a:solidFill>
                  <a:srgbClr val="0000CC"/>
                </a:solidFill>
              </a:rPr>
              <a:t>more money to spend</a:t>
            </a:r>
          </a:p>
          <a:p>
            <a:pPr lvl="1">
              <a:buFont typeface="Wingdings" panose="05000000000000000000" pitchFamily="2" charset="2"/>
              <a:buChar char="v"/>
            </a:pPr>
            <a:r>
              <a:rPr lang="en-US" sz="1600" dirty="0">
                <a:solidFill>
                  <a:srgbClr val="0000CC"/>
                </a:solidFill>
              </a:rPr>
              <a:t>more informed consumers.</a:t>
            </a:r>
          </a:p>
          <a:p>
            <a:pPr>
              <a:buFont typeface="Wingdings" panose="05000000000000000000" pitchFamily="2" charset="2"/>
              <a:buChar char="v"/>
            </a:pPr>
            <a:r>
              <a:rPr lang="en-US" sz="1800" b="1" u="sng" dirty="0"/>
              <a:t>Potentials</a:t>
            </a:r>
            <a:r>
              <a:rPr lang="en-US" sz="1800" b="1" dirty="0"/>
              <a:t> for education are enormous</a:t>
            </a:r>
          </a:p>
          <a:p>
            <a:pPr>
              <a:buFont typeface="Wingdings" panose="05000000000000000000" pitchFamily="2" charset="2"/>
              <a:buChar char="v"/>
            </a:pPr>
            <a:r>
              <a:rPr lang="en-US" sz="1800" b="1" dirty="0"/>
              <a:t>Rising levels of </a:t>
            </a:r>
            <a:r>
              <a:rPr lang="en-US" sz="1800" b="1" u="sng" dirty="0"/>
              <a:t>education </a:t>
            </a:r>
            <a:r>
              <a:rPr lang="en-US" sz="1800" b="1" dirty="0"/>
              <a:t>is reaching fever pitch</a:t>
            </a:r>
          </a:p>
          <a:p>
            <a:pPr>
              <a:buFont typeface="Wingdings" panose="05000000000000000000" pitchFamily="2" charset="2"/>
              <a:buChar char="v"/>
            </a:pPr>
            <a:r>
              <a:rPr lang="en-US" sz="1800" b="1" dirty="0"/>
              <a:t>Traditional systems can’t keep up with demand </a:t>
            </a:r>
          </a:p>
          <a:p>
            <a:pPr>
              <a:buFont typeface="Wingdings" panose="05000000000000000000" pitchFamily="2" charset="2"/>
              <a:buChar char="v"/>
            </a:pPr>
            <a:r>
              <a:rPr lang="en-US" sz="1800" b="1" dirty="0"/>
              <a:t>Need for new models</a:t>
            </a:r>
          </a:p>
          <a:p>
            <a:pPr lvl="1">
              <a:buFont typeface="Wingdings" panose="05000000000000000000" pitchFamily="2" charset="2"/>
              <a:buChar char="v"/>
            </a:pPr>
            <a:r>
              <a:rPr lang="en-US" sz="1600" dirty="0">
                <a:solidFill>
                  <a:srgbClr val="FF0000"/>
                </a:solidFill>
              </a:rPr>
              <a:t>Coursera, Khan Academy, WUC, etc.</a:t>
            </a:r>
            <a:endParaRPr lang="en-US" sz="1600" b="1" dirty="0">
              <a:solidFill>
                <a:srgbClr val="FF0000"/>
              </a:solidFill>
            </a:endParaRPr>
          </a:p>
          <a:p>
            <a:pPr>
              <a:buFont typeface="Wingdings" panose="05000000000000000000" pitchFamily="2" charset="2"/>
              <a:buChar char="ü"/>
            </a:pPr>
            <a:endParaRPr lang="en-US" sz="1800" dirty="0"/>
          </a:p>
          <a:p>
            <a:pPr>
              <a:buFont typeface="Wingdings" panose="05000000000000000000" pitchFamily="2" charset="2"/>
              <a:buChar char="Ø"/>
            </a:pPr>
            <a:endParaRPr lang="en-US" sz="1800" dirty="0"/>
          </a:p>
          <a:p>
            <a:pPr>
              <a:buFont typeface="Wingdings" panose="05000000000000000000" pitchFamily="2" charset="2"/>
              <a:buChar char="Ø"/>
            </a:pPr>
            <a:endParaRPr lang="en-US" sz="1800" dirty="0"/>
          </a:p>
          <a:p>
            <a:pPr>
              <a:buFont typeface="Wingdings" panose="05000000000000000000" pitchFamily="2" charset="2"/>
              <a:buChar char="Ø"/>
            </a:pPr>
            <a:endParaRPr lang="en-US" sz="1800" b="1" dirty="0"/>
          </a:p>
        </p:txBody>
      </p:sp>
    </p:spTree>
    <p:extLst>
      <p:ext uri="{BB962C8B-B14F-4D97-AF65-F5344CB8AC3E}">
        <p14:creationId xmlns:p14="http://schemas.microsoft.com/office/powerpoint/2010/main" val="379835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fade">
                                      <p:cBhvr>
                                        <p:cTn id="57" dur="5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fade">
                                      <p:cBhvr>
                                        <p:cTn id="6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95023" y="817582"/>
            <a:ext cx="6965245" cy="858817"/>
          </a:xfrm>
        </p:spPr>
        <p:txBody>
          <a:bodyPr>
            <a:normAutofit/>
          </a:bodyPr>
          <a:lstStyle/>
          <a:p>
            <a:r>
              <a:rPr lang="en-US" sz="2200" b="1" dirty="0">
                <a:solidFill>
                  <a:srgbClr val="0000CC"/>
                </a:solidFill>
              </a:rPr>
              <a:t>Current Drivers of Change in Society </a:t>
            </a:r>
            <a:endParaRPr lang="en-US" sz="2200" dirty="0"/>
          </a:p>
        </p:txBody>
      </p:sp>
      <p:sp>
        <p:nvSpPr>
          <p:cNvPr id="6" name="Content Placeholder 2"/>
          <p:cNvSpPr>
            <a:spLocks noGrp="1"/>
          </p:cNvSpPr>
          <p:nvPr>
            <p:ph idx="1"/>
          </p:nvPr>
        </p:nvSpPr>
        <p:spPr>
          <a:xfrm>
            <a:off x="1066800" y="1676400"/>
            <a:ext cx="7010400" cy="4267200"/>
          </a:xfrm>
        </p:spPr>
        <p:txBody>
          <a:bodyPr>
            <a:noAutofit/>
          </a:bodyPr>
          <a:lstStyle/>
          <a:p>
            <a:pPr lvl="0">
              <a:buFont typeface="Wingdings" panose="05000000000000000000" pitchFamily="2" charset="2"/>
              <a:buChar char="Ø"/>
            </a:pPr>
            <a:endParaRPr lang="en-US" sz="1800" dirty="0"/>
          </a:p>
          <a:p>
            <a:pPr>
              <a:buFont typeface="Wingdings" panose="05000000000000000000" pitchFamily="2" charset="2"/>
              <a:buChar char="Ø"/>
            </a:pPr>
            <a:endParaRPr lang="en-US" sz="1800" dirty="0"/>
          </a:p>
          <a:p>
            <a:pPr lvl="0">
              <a:buFont typeface="Wingdings" panose="05000000000000000000" pitchFamily="2" charset="2"/>
              <a:buChar char="Ø"/>
            </a:pPr>
            <a:endParaRPr lang="en-US" sz="1800" b="1" dirty="0"/>
          </a:p>
        </p:txBody>
      </p:sp>
      <p:sp>
        <p:nvSpPr>
          <p:cNvPr id="4" name="Content Placeholder 2"/>
          <p:cNvSpPr txBox="1">
            <a:spLocks/>
          </p:cNvSpPr>
          <p:nvPr/>
        </p:nvSpPr>
        <p:spPr>
          <a:xfrm>
            <a:off x="990600" y="1752600"/>
            <a:ext cx="7239000" cy="4419600"/>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a:spcBef>
                <a:spcPts val="600"/>
              </a:spcBef>
              <a:buFont typeface="Wingdings" panose="05000000000000000000" pitchFamily="2" charset="2"/>
              <a:buChar char="v"/>
            </a:pPr>
            <a:r>
              <a:rPr lang="en-US" altLang="en-US" sz="1800" b="1" dirty="0"/>
              <a:t>The 3rd driver is the powerful effect of </a:t>
            </a:r>
            <a:r>
              <a:rPr lang="en-US" altLang="en-US" sz="1800" b="1" dirty="0">
                <a:solidFill>
                  <a:srgbClr val="0000CC"/>
                </a:solidFill>
              </a:rPr>
              <a:t>DEMOCRACY &amp; HUMAN RIGHTS</a:t>
            </a:r>
            <a:r>
              <a:rPr lang="en-US" altLang="en-US" sz="1800" b="1" dirty="0"/>
              <a:t>.</a:t>
            </a:r>
          </a:p>
          <a:p>
            <a:pPr algn="just">
              <a:spcBef>
                <a:spcPts val="600"/>
              </a:spcBef>
              <a:buFont typeface="Wingdings" panose="05000000000000000000" pitchFamily="2" charset="2"/>
              <a:buChar char="v"/>
            </a:pPr>
            <a:r>
              <a:rPr lang="en-US" sz="1800" b="1" dirty="0"/>
              <a:t>The spread of democracy and serious enforcement of rights is spreading globally. </a:t>
            </a:r>
          </a:p>
          <a:p>
            <a:pPr algn="just">
              <a:spcBef>
                <a:spcPts val="600"/>
              </a:spcBef>
              <a:buFont typeface="Wingdings" panose="05000000000000000000" pitchFamily="2" charset="2"/>
              <a:buChar char="v"/>
            </a:pPr>
            <a:r>
              <a:rPr lang="en-US" sz="1800" b="1" dirty="0"/>
              <a:t>When implemented </a:t>
            </a:r>
            <a:r>
              <a:rPr lang="en-US" sz="1800" b="1" dirty="0">
                <a:solidFill>
                  <a:srgbClr val="0000CC"/>
                </a:solidFill>
              </a:rPr>
              <a:t>they greatly empower the individual</a:t>
            </a:r>
            <a:r>
              <a:rPr lang="en-US" sz="1800" b="1" dirty="0"/>
              <a:t>.</a:t>
            </a:r>
          </a:p>
          <a:p>
            <a:pPr algn="just">
              <a:spcBef>
                <a:spcPts val="600"/>
              </a:spcBef>
              <a:buFont typeface="Wingdings" panose="05000000000000000000" pitchFamily="2" charset="2"/>
              <a:buChar char="v"/>
            </a:pPr>
            <a:r>
              <a:rPr lang="en-US" sz="1800" b="1" dirty="0"/>
              <a:t>Freedom that issues from this driver develops the </a:t>
            </a:r>
            <a:r>
              <a:rPr lang="en-US" sz="1800" b="1" dirty="0">
                <a:solidFill>
                  <a:srgbClr val="0000CC"/>
                </a:solidFill>
              </a:rPr>
              <a:t>individual’s aspiration for success </a:t>
            </a:r>
            <a:r>
              <a:rPr lang="en-US" sz="1800" b="1" dirty="0"/>
              <a:t>in life.</a:t>
            </a:r>
          </a:p>
          <a:p>
            <a:pPr algn="just">
              <a:spcBef>
                <a:spcPts val="600"/>
              </a:spcBef>
              <a:buFont typeface="Wingdings" panose="05000000000000000000" pitchFamily="2" charset="2"/>
              <a:buChar char="v"/>
            </a:pPr>
            <a:r>
              <a:rPr lang="en-US" sz="1800" b="1" dirty="0">
                <a:solidFill>
                  <a:srgbClr val="0000CC"/>
                </a:solidFill>
              </a:rPr>
              <a:t>That in turn raises the populations’ energy, making the entire society more dynamic.</a:t>
            </a:r>
          </a:p>
          <a:p>
            <a:pPr algn="just">
              <a:spcBef>
                <a:spcPts val="600"/>
              </a:spcBef>
              <a:buFont typeface="Wingdings" panose="05000000000000000000" pitchFamily="2" charset="2"/>
              <a:buChar char="v"/>
            </a:pPr>
            <a:r>
              <a:rPr lang="en-US" sz="1800" b="1" dirty="0"/>
              <a:t>It spills over into the marketplace, i.e. business. </a:t>
            </a:r>
          </a:p>
          <a:p>
            <a:pPr lvl="1" algn="just">
              <a:spcBef>
                <a:spcPts val="300"/>
              </a:spcBef>
              <a:buFont typeface="Wingdings" panose="05000000000000000000" pitchFamily="2" charset="2"/>
              <a:buChar char="v"/>
            </a:pPr>
            <a:r>
              <a:rPr lang="en-US" sz="1800" dirty="0">
                <a:solidFill>
                  <a:srgbClr val="FF0000"/>
                </a:solidFill>
              </a:rPr>
              <a:t>Wealth Creation </a:t>
            </a:r>
          </a:p>
          <a:p>
            <a:pPr lvl="1" algn="just">
              <a:spcBef>
                <a:spcPts val="300"/>
              </a:spcBef>
              <a:buFont typeface="Wingdings" panose="05000000000000000000" pitchFamily="2" charset="2"/>
              <a:buChar char="v"/>
            </a:pPr>
            <a:r>
              <a:rPr lang="en-US" sz="1800" dirty="0">
                <a:solidFill>
                  <a:srgbClr val="FF0000"/>
                </a:solidFill>
              </a:rPr>
              <a:t>Liberates Segments of population – e.g. women</a:t>
            </a:r>
          </a:p>
          <a:p>
            <a:pPr>
              <a:buFont typeface="Wingdings" panose="05000000000000000000" pitchFamily="2" charset="2"/>
              <a:buChar char="Ø"/>
            </a:pPr>
            <a:endParaRPr lang="en-US" sz="1800" b="1" dirty="0"/>
          </a:p>
        </p:txBody>
      </p:sp>
    </p:spTree>
    <p:extLst>
      <p:ext uri="{BB962C8B-B14F-4D97-AF65-F5344CB8AC3E}">
        <p14:creationId xmlns:p14="http://schemas.microsoft.com/office/powerpoint/2010/main" val="379835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500"/>
                                        <p:tgtEl>
                                          <p:spTgt spid="4">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Effect transition="in" filter="fade">
                                      <p:cBhvr>
                                        <p:cTn id="3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95023" y="817583"/>
            <a:ext cx="6965245" cy="477818"/>
          </a:xfrm>
        </p:spPr>
        <p:txBody>
          <a:bodyPr>
            <a:normAutofit/>
          </a:bodyPr>
          <a:lstStyle/>
          <a:p>
            <a:r>
              <a:rPr lang="en-US" sz="2200" b="1" dirty="0">
                <a:solidFill>
                  <a:srgbClr val="0000CC"/>
                </a:solidFill>
              </a:rPr>
              <a:t>Current Drivers of Change in Society</a:t>
            </a:r>
            <a:endParaRPr lang="en-US" sz="2200" dirty="0"/>
          </a:p>
        </p:txBody>
      </p:sp>
      <p:sp>
        <p:nvSpPr>
          <p:cNvPr id="6" name="Content Placeholder 2"/>
          <p:cNvSpPr>
            <a:spLocks noGrp="1"/>
          </p:cNvSpPr>
          <p:nvPr>
            <p:ph idx="1"/>
          </p:nvPr>
        </p:nvSpPr>
        <p:spPr>
          <a:xfrm>
            <a:off x="1066800" y="1676400"/>
            <a:ext cx="7010400" cy="4267200"/>
          </a:xfrm>
        </p:spPr>
        <p:txBody>
          <a:bodyPr>
            <a:noAutofit/>
          </a:bodyPr>
          <a:lstStyle/>
          <a:p>
            <a:pPr lvl="0">
              <a:buFont typeface="Wingdings" panose="05000000000000000000" pitchFamily="2" charset="2"/>
              <a:buChar char="Ø"/>
            </a:pPr>
            <a:endParaRPr lang="en-US" sz="1800" dirty="0"/>
          </a:p>
          <a:p>
            <a:pPr>
              <a:buFont typeface="Wingdings" panose="05000000000000000000" pitchFamily="2" charset="2"/>
              <a:buChar char="Ø"/>
            </a:pPr>
            <a:endParaRPr lang="en-US" sz="1800" dirty="0"/>
          </a:p>
          <a:p>
            <a:pPr lvl="0">
              <a:buFont typeface="Wingdings" panose="05000000000000000000" pitchFamily="2" charset="2"/>
              <a:buChar char="Ø"/>
            </a:pPr>
            <a:endParaRPr lang="en-US" sz="1800" b="1" dirty="0"/>
          </a:p>
        </p:txBody>
      </p:sp>
      <p:sp>
        <p:nvSpPr>
          <p:cNvPr id="4" name="Content Placeholder 2"/>
          <p:cNvSpPr txBox="1">
            <a:spLocks/>
          </p:cNvSpPr>
          <p:nvPr/>
        </p:nvSpPr>
        <p:spPr>
          <a:xfrm>
            <a:off x="914400" y="1600200"/>
            <a:ext cx="7391400" cy="4495800"/>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a:lnSpc>
                <a:spcPct val="90000"/>
              </a:lnSpc>
              <a:spcBef>
                <a:spcPts val="600"/>
              </a:spcBef>
              <a:buFont typeface="Wingdings" panose="05000000000000000000" pitchFamily="2" charset="2"/>
              <a:buChar char="v"/>
            </a:pPr>
            <a:r>
              <a:rPr lang="en-US" altLang="en-US" sz="1800" b="1" dirty="0"/>
              <a:t>The 4</a:t>
            </a:r>
            <a:r>
              <a:rPr lang="en-US" altLang="en-US" sz="1800" b="1" baseline="30000" dirty="0"/>
              <a:t>th</a:t>
            </a:r>
            <a:r>
              <a:rPr lang="en-US" altLang="en-US" sz="1800" b="1" dirty="0"/>
              <a:t> driver is a revolution in ORGANIZATION.</a:t>
            </a:r>
          </a:p>
          <a:p>
            <a:pPr>
              <a:lnSpc>
                <a:spcPct val="90000"/>
              </a:lnSpc>
              <a:spcBef>
                <a:spcPts val="600"/>
              </a:spcBef>
              <a:buFont typeface="Wingdings" panose="05000000000000000000" pitchFamily="2" charset="2"/>
              <a:buChar char="v"/>
            </a:pPr>
            <a:r>
              <a:rPr lang="en-US" altLang="en-US" sz="1800" b="1" dirty="0"/>
              <a:t>It is happening throughout society. E.g. the Internet itself</a:t>
            </a:r>
          </a:p>
          <a:p>
            <a:pPr>
              <a:lnSpc>
                <a:spcPct val="90000"/>
              </a:lnSpc>
              <a:spcBef>
                <a:spcPts val="600"/>
              </a:spcBef>
              <a:buFont typeface="Wingdings" panose="05000000000000000000" pitchFamily="2" charset="2"/>
              <a:buChar char="v"/>
            </a:pPr>
            <a:r>
              <a:rPr lang="en-US" altLang="en-US" sz="1800" b="1" dirty="0"/>
              <a:t>It is naturally there is also in business.</a:t>
            </a:r>
          </a:p>
          <a:p>
            <a:pPr lvl="1">
              <a:lnSpc>
                <a:spcPct val="90000"/>
              </a:lnSpc>
              <a:spcBef>
                <a:spcPts val="600"/>
              </a:spcBef>
              <a:buFont typeface="Wingdings" panose="05000000000000000000" pitchFamily="2" charset="2"/>
              <a:buChar char="v"/>
            </a:pPr>
            <a:r>
              <a:rPr lang="en-US" altLang="en-US" sz="1800" b="1" dirty="0">
                <a:solidFill>
                  <a:srgbClr val="0000CC"/>
                </a:solidFill>
              </a:rPr>
              <a:t>Industries, supply/delivery, activities/processes, production, etc. </a:t>
            </a:r>
            <a:r>
              <a:rPr lang="en-US" altLang="en-US" sz="1800" b="1" dirty="0"/>
              <a:t>are being completely altered</a:t>
            </a:r>
          </a:p>
          <a:p>
            <a:pPr>
              <a:lnSpc>
                <a:spcPct val="90000"/>
              </a:lnSpc>
              <a:spcBef>
                <a:spcPts val="600"/>
              </a:spcBef>
              <a:buFont typeface="Wingdings" panose="05000000000000000000" pitchFamily="2" charset="2"/>
              <a:buChar char="v"/>
            </a:pPr>
            <a:r>
              <a:rPr lang="en-US" altLang="en-US" sz="1800" b="1" dirty="0">
                <a:solidFill>
                  <a:srgbClr val="0000CC"/>
                </a:solidFill>
              </a:rPr>
              <a:t>New Organization of industries </a:t>
            </a:r>
            <a:r>
              <a:rPr lang="en-US" altLang="en-US" sz="1800" b="1" dirty="0"/>
              <a:t>– </a:t>
            </a:r>
          </a:p>
          <a:p>
            <a:pPr lvl="1">
              <a:lnSpc>
                <a:spcPct val="90000"/>
              </a:lnSpc>
              <a:spcBef>
                <a:spcPts val="300"/>
              </a:spcBef>
              <a:buFont typeface="Wingdings" panose="05000000000000000000" pitchFamily="2" charset="2"/>
              <a:buChar char="§"/>
            </a:pPr>
            <a:r>
              <a:rPr lang="en-US" altLang="en-US" sz="1600" dirty="0">
                <a:solidFill>
                  <a:srgbClr val="FF0000"/>
                </a:solidFill>
              </a:rPr>
              <a:t>Apple IPod (music industry)</a:t>
            </a:r>
          </a:p>
          <a:p>
            <a:pPr lvl="1">
              <a:lnSpc>
                <a:spcPct val="90000"/>
              </a:lnSpc>
              <a:spcBef>
                <a:spcPts val="300"/>
              </a:spcBef>
              <a:buFont typeface="Wingdings" panose="05000000000000000000" pitchFamily="2" charset="2"/>
              <a:buChar char="§"/>
            </a:pPr>
            <a:r>
              <a:rPr lang="en-US" altLang="en-US" sz="1600" dirty="0">
                <a:solidFill>
                  <a:srgbClr val="FF0000"/>
                </a:solidFill>
              </a:rPr>
              <a:t>Amazon (digital books) </a:t>
            </a:r>
          </a:p>
          <a:p>
            <a:pPr lvl="1">
              <a:lnSpc>
                <a:spcPct val="90000"/>
              </a:lnSpc>
              <a:spcBef>
                <a:spcPts val="300"/>
              </a:spcBef>
              <a:buFont typeface="Wingdings" panose="05000000000000000000" pitchFamily="2" charset="2"/>
              <a:buChar char="§"/>
            </a:pPr>
            <a:r>
              <a:rPr lang="en-US" altLang="en-US" sz="1600" dirty="0" err="1">
                <a:solidFill>
                  <a:srgbClr val="FF0000"/>
                </a:solidFill>
              </a:rPr>
              <a:t>MBnB</a:t>
            </a:r>
            <a:r>
              <a:rPr lang="en-US" altLang="en-US" sz="1600" dirty="0">
                <a:solidFill>
                  <a:srgbClr val="FF0000"/>
                </a:solidFill>
              </a:rPr>
              <a:t> (rent out homes)</a:t>
            </a:r>
          </a:p>
          <a:p>
            <a:pPr>
              <a:lnSpc>
                <a:spcPct val="90000"/>
              </a:lnSpc>
              <a:spcBef>
                <a:spcPts val="600"/>
              </a:spcBef>
              <a:buFont typeface="Wingdings" panose="05000000000000000000" pitchFamily="2" charset="2"/>
              <a:buChar char="v"/>
            </a:pPr>
            <a:r>
              <a:rPr lang="en-US" altLang="en-US" sz="1800" b="1" dirty="0">
                <a:solidFill>
                  <a:srgbClr val="0000CC"/>
                </a:solidFill>
              </a:rPr>
              <a:t>New Organization of supply/delivery </a:t>
            </a:r>
            <a:r>
              <a:rPr lang="en-US" altLang="en-US" sz="1800" b="1" dirty="0"/>
              <a:t>– </a:t>
            </a:r>
          </a:p>
          <a:p>
            <a:pPr lvl="1">
              <a:lnSpc>
                <a:spcPct val="90000"/>
              </a:lnSpc>
              <a:spcBef>
                <a:spcPts val="600"/>
              </a:spcBef>
              <a:buFont typeface="Wingdings" panose="05000000000000000000" pitchFamily="2" charset="2"/>
              <a:buChar char="§"/>
            </a:pPr>
            <a:r>
              <a:rPr lang="en-US" altLang="en-US" sz="1600" dirty="0">
                <a:solidFill>
                  <a:srgbClr val="FF0000"/>
                </a:solidFill>
              </a:rPr>
              <a:t>Online purchasing. Short notice delivering.</a:t>
            </a:r>
          </a:p>
          <a:p>
            <a:pPr lvl="1">
              <a:lnSpc>
                <a:spcPct val="90000"/>
              </a:lnSpc>
              <a:spcBef>
                <a:spcPts val="600"/>
              </a:spcBef>
              <a:buFont typeface="Wingdings" panose="05000000000000000000" pitchFamily="2" charset="2"/>
              <a:buChar char="§"/>
            </a:pPr>
            <a:r>
              <a:rPr lang="en-US" altLang="en-US" sz="1600" dirty="0">
                <a:solidFill>
                  <a:srgbClr val="FF0000"/>
                </a:solidFill>
              </a:rPr>
              <a:t>“Shared Economy” Lift enables ride sharing for commuting. </a:t>
            </a:r>
          </a:p>
          <a:p>
            <a:pPr algn="just">
              <a:lnSpc>
                <a:spcPct val="90000"/>
              </a:lnSpc>
              <a:spcBef>
                <a:spcPts val="600"/>
              </a:spcBef>
              <a:buFont typeface="Wingdings" panose="05000000000000000000" pitchFamily="2" charset="2"/>
              <a:buChar char="v"/>
            </a:pPr>
            <a:r>
              <a:rPr lang="en-US" sz="1800" b="1" dirty="0">
                <a:solidFill>
                  <a:srgbClr val="FF0000"/>
                </a:solidFill>
              </a:rPr>
              <a:t>CONCLUSION: </a:t>
            </a:r>
            <a:r>
              <a:rPr lang="en-US" sz="1800" b="1" dirty="0">
                <a:solidFill>
                  <a:srgbClr val="0000CC"/>
                </a:solidFill>
              </a:rPr>
              <a:t>Those who hold onto their old, traditional ways and don’t embrace the opportunities made possible by changes in society </a:t>
            </a:r>
            <a:r>
              <a:rPr lang="en-US" sz="1800" b="1" u="sng" dirty="0">
                <a:solidFill>
                  <a:srgbClr val="FF0000"/>
                </a:solidFill>
              </a:rPr>
              <a:t>will be left behind</a:t>
            </a:r>
            <a:r>
              <a:rPr lang="en-US" sz="1800" b="1" dirty="0">
                <a:solidFill>
                  <a:srgbClr val="0000CC"/>
                </a:solidFill>
              </a:rPr>
              <a:t>.</a:t>
            </a:r>
          </a:p>
          <a:p>
            <a:pPr>
              <a:buFont typeface="Wingdings" panose="05000000000000000000" pitchFamily="2" charset="2"/>
              <a:buChar char="ü"/>
            </a:pPr>
            <a:endParaRPr lang="en-US" sz="1800" dirty="0"/>
          </a:p>
          <a:p>
            <a:pPr>
              <a:buFont typeface="Wingdings" panose="05000000000000000000" pitchFamily="2" charset="2"/>
              <a:buChar char="Ø"/>
            </a:pPr>
            <a:endParaRPr lang="en-US" sz="1800" dirty="0"/>
          </a:p>
          <a:p>
            <a:pPr>
              <a:buFont typeface="Wingdings" panose="05000000000000000000" pitchFamily="2" charset="2"/>
              <a:buChar char="Ø"/>
            </a:pPr>
            <a:endParaRPr lang="en-US" sz="1800" dirty="0"/>
          </a:p>
          <a:p>
            <a:pPr>
              <a:buFont typeface="Wingdings" panose="05000000000000000000" pitchFamily="2" charset="2"/>
              <a:buChar char="Ø"/>
            </a:pPr>
            <a:endParaRPr lang="en-US" sz="1800" b="1" dirty="0"/>
          </a:p>
        </p:txBody>
      </p:sp>
    </p:spTree>
    <p:extLst>
      <p:ext uri="{BB962C8B-B14F-4D97-AF65-F5344CB8AC3E}">
        <p14:creationId xmlns:p14="http://schemas.microsoft.com/office/powerpoint/2010/main" val="379835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fade">
                                      <p:cBhvr>
                                        <p:cTn id="33" dur="500"/>
                                        <p:tgtEl>
                                          <p:spTgt spid="4">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fade">
                                      <p:cBhvr>
                                        <p:cTn id="36" dur="500"/>
                                        <p:tgtEl>
                                          <p:spTgt spid="4">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Effect transition="in" filter="fade">
                                      <p:cBhvr>
                                        <p:cTn id="41" dur="500"/>
                                        <p:tgtEl>
                                          <p:spTgt spid="4">
                                            <p:txEl>
                                              <p:pRg st="8" end="8"/>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4">
                                            <p:txEl>
                                              <p:pRg st="9" end="9"/>
                                            </p:txEl>
                                          </p:spTgt>
                                        </p:tgtEl>
                                        <p:attrNameLst>
                                          <p:attrName>style.visibility</p:attrName>
                                        </p:attrNameLst>
                                      </p:cBhvr>
                                      <p:to>
                                        <p:strVal val="visible"/>
                                      </p:to>
                                    </p:set>
                                    <p:animEffect transition="in" filter="fade">
                                      <p:cBhvr>
                                        <p:cTn id="44" dur="500"/>
                                        <p:tgtEl>
                                          <p:spTgt spid="4">
                                            <p:txEl>
                                              <p:pRg st="9" end="9"/>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fade">
                                      <p:cBhvr>
                                        <p:cTn id="47" dur="500"/>
                                        <p:tgtEl>
                                          <p:spTgt spid="4">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11" end="11"/>
                                            </p:txEl>
                                          </p:spTgt>
                                        </p:tgtEl>
                                        <p:attrNameLst>
                                          <p:attrName>style.visibility</p:attrName>
                                        </p:attrNameLst>
                                      </p:cBhvr>
                                      <p:to>
                                        <p:strVal val="visible"/>
                                      </p:to>
                                    </p:set>
                                    <p:animEffect transition="in" filter="fade">
                                      <p:cBhvr>
                                        <p:cTn id="5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95023" y="817582"/>
            <a:ext cx="6965245" cy="706418"/>
          </a:xfrm>
        </p:spPr>
        <p:txBody>
          <a:bodyPr>
            <a:normAutofit/>
          </a:bodyPr>
          <a:lstStyle/>
          <a:p>
            <a:r>
              <a:rPr lang="en-US" sz="2200" b="1" dirty="0">
                <a:solidFill>
                  <a:srgbClr val="0000CC"/>
                </a:solidFill>
              </a:rPr>
              <a:t>Current Drivers of Change in Society</a:t>
            </a:r>
            <a:endParaRPr lang="en-US" sz="2200" dirty="0"/>
          </a:p>
        </p:txBody>
      </p:sp>
      <p:sp>
        <p:nvSpPr>
          <p:cNvPr id="6" name="Content Placeholder 2"/>
          <p:cNvSpPr>
            <a:spLocks noGrp="1"/>
          </p:cNvSpPr>
          <p:nvPr>
            <p:ph idx="1"/>
          </p:nvPr>
        </p:nvSpPr>
        <p:spPr>
          <a:xfrm>
            <a:off x="1066800" y="2209800"/>
            <a:ext cx="7010400" cy="3733800"/>
          </a:xfrm>
        </p:spPr>
        <p:txBody>
          <a:bodyPr>
            <a:noAutofit/>
          </a:bodyPr>
          <a:lstStyle/>
          <a:p>
            <a:pPr lvl="0">
              <a:buFont typeface="Wingdings" panose="05000000000000000000" pitchFamily="2" charset="2"/>
              <a:buChar char="Ø"/>
            </a:pPr>
            <a:endParaRPr lang="en-US" sz="1800" dirty="0"/>
          </a:p>
          <a:p>
            <a:pPr>
              <a:buFont typeface="Wingdings" panose="05000000000000000000" pitchFamily="2" charset="2"/>
              <a:buChar char="Ø"/>
            </a:pPr>
            <a:endParaRPr lang="en-US" sz="1800" dirty="0"/>
          </a:p>
          <a:p>
            <a:pPr lvl="0">
              <a:buFont typeface="Wingdings" panose="05000000000000000000" pitchFamily="2" charset="2"/>
              <a:buChar char="Ø"/>
            </a:pPr>
            <a:endParaRPr lang="en-US" sz="1800" b="1" dirty="0"/>
          </a:p>
        </p:txBody>
      </p:sp>
      <p:sp>
        <p:nvSpPr>
          <p:cNvPr id="4" name="Content Placeholder 2"/>
          <p:cNvSpPr txBox="1">
            <a:spLocks/>
          </p:cNvSpPr>
          <p:nvPr/>
        </p:nvSpPr>
        <p:spPr>
          <a:xfrm>
            <a:off x="1217221" y="1676400"/>
            <a:ext cx="7010400" cy="3810000"/>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a:lnSpc>
                <a:spcPct val="90000"/>
              </a:lnSpc>
              <a:spcBef>
                <a:spcPts val="600"/>
              </a:spcBef>
              <a:buFont typeface="Wingdings" panose="05000000000000000000" pitchFamily="2" charset="2"/>
              <a:buChar char="v"/>
            </a:pPr>
            <a:r>
              <a:rPr lang="en-US" altLang="en-US" sz="1800" b="1" dirty="0"/>
              <a:t>The 5th driver is the powerful effect of GLOBALIZATION</a:t>
            </a:r>
          </a:p>
          <a:p>
            <a:pPr>
              <a:lnSpc>
                <a:spcPct val="90000"/>
              </a:lnSpc>
              <a:spcBef>
                <a:spcPts val="600"/>
              </a:spcBef>
              <a:buFont typeface="Wingdings" panose="05000000000000000000" pitchFamily="2" charset="2"/>
              <a:buChar char="v"/>
            </a:pPr>
            <a:r>
              <a:rPr lang="en-US" altLang="en-US" sz="1800" b="1" dirty="0"/>
              <a:t>It is reflected in the phenomenal expansion of World Trade</a:t>
            </a:r>
          </a:p>
          <a:p>
            <a:pPr>
              <a:lnSpc>
                <a:spcPct val="90000"/>
              </a:lnSpc>
              <a:spcBef>
                <a:spcPts val="600"/>
              </a:spcBef>
              <a:buFont typeface="Wingdings" panose="05000000000000000000" pitchFamily="2" charset="2"/>
              <a:buChar char="v"/>
            </a:pPr>
            <a:r>
              <a:rPr lang="en-US" altLang="en-US" sz="1800" b="1" dirty="0"/>
              <a:t>That means vast opportunities for business, including:</a:t>
            </a:r>
          </a:p>
          <a:p>
            <a:pPr lvl="1">
              <a:lnSpc>
                <a:spcPct val="90000"/>
              </a:lnSpc>
              <a:spcBef>
                <a:spcPts val="300"/>
              </a:spcBef>
              <a:buFont typeface="Wingdings" panose="05000000000000000000" pitchFamily="2" charset="2"/>
              <a:buChar char="§"/>
            </a:pPr>
            <a:r>
              <a:rPr lang="en-US" altLang="en-US" sz="1800" dirty="0">
                <a:solidFill>
                  <a:srgbClr val="0000CC"/>
                </a:solidFill>
              </a:rPr>
              <a:t>Access to world markets</a:t>
            </a:r>
          </a:p>
          <a:p>
            <a:pPr lvl="1">
              <a:lnSpc>
                <a:spcPct val="90000"/>
              </a:lnSpc>
              <a:spcBef>
                <a:spcPts val="300"/>
              </a:spcBef>
              <a:buFont typeface="Wingdings" panose="05000000000000000000" pitchFamily="2" charset="2"/>
              <a:buChar char="§"/>
            </a:pPr>
            <a:r>
              <a:rPr lang="en-US" altLang="en-US" sz="1800" dirty="0">
                <a:solidFill>
                  <a:srgbClr val="0000CC"/>
                </a:solidFill>
              </a:rPr>
              <a:t>Global supply chain</a:t>
            </a:r>
          </a:p>
          <a:p>
            <a:pPr lvl="1">
              <a:lnSpc>
                <a:spcPct val="90000"/>
              </a:lnSpc>
              <a:spcBef>
                <a:spcPts val="300"/>
              </a:spcBef>
              <a:buFont typeface="Wingdings" panose="05000000000000000000" pitchFamily="2" charset="2"/>
              <a:buChar char="§"/>
            </a:pPr>
            <a:r>
              <a:rPr lang="en-US" altLang="en-US" sz="1800" dirty="0">
                <a:solidFill>
                  <a:srgbClr val="0000CC"/>
                </a:solidFill>
              </a:rPr>
              <a:t>Greater choices from overseas; for the business and the consumer</a:t>
            </a:r>
          </a:p>
          <a:p>
            <a:pPr>
              <a:lnSpc>
                <a:spcPct val="90000"/>
              </a:lnSpc>
              <a:spcBef>
                <a:spcPts val="600"/>
              </a:spcBef>
              <a:buFont typeface="Wingdings" panose="05000000000000000000" pitchFamily="2" charset="2"/>
              <a:buChar char="v"/>
            </a:pPr>
            <a:r>
              <a:rPr lang="en-US" altLang="en-US" sz="1800" b="1" dirty="0"/>
              <a:t>Globalization is also enhanced by the Internet, including </a:t>
            </a:r>
          </a:p>
          <a:p>
            <a:pPr lvl="1">
              <a:lnSpc>
                <a:spcPct val="90000"/>
              </a:lnSpc>
              <a:spcBef>
                <a:spcPts val="300"/>
              </a:spcBef>
              <a:buFont typeface="Wingdings" panose="05000000000000000000" pitchFamily="2" charset="2"/>
              <a:buChar char="§"/>
            </a:pPr>
            <a:r>
              <a:rPr lang="en-US" altLang="en-US" sz="1800" dirty="0">
                <a:solidFill>
                  <a:srgbClr val="0000CC"/>
                </a:solidFill>
              </a:rPr>
              <a:t>online purchasing of materials</a:t>
            </a:r>
          </a:p>
          <a:p>
            <a:pPr lvl="1">
              <a:lnSpc>
                <a:spcPct val="90000"/>
              </a:lnSpc>
              <a:spcBef>
                <a:spcPts val="300"/>
              </a:spcBef>
              <a:buFont typeface="Wingdings" panose="05000000000000000000" pitchFamily="2" charset="2"/>
              <a:buChar char="§"/>
            </a:pPr>
            <a:r>
              <a:rPr lang="en-US" altLang="en-US" sz="1800" dirty="0">
                <a:solidFill>
                  <a:srgbClr val="0000CC"/>
                </a:solidFill>
              </a:rPr>
              <a:t>bidding for work</a:t>
            </a:r>
          </a:p>
          <a:p>
            <a:pPr lvl="1">
              <a:lnSpc>
                <a:spcPct val="90000"/>
              </a:lnSpc>
              <a:spcBef>
                <a:spcPts val="300"/>
              </a:spcBef>
              <a:buFont typeface="Wingdings" panose="05000000000000000000" pitchFamily="2" charset="2"/>
              <a:buChar char="§"/>
            </a:pPr>
            <a:r>
              <a:rPr lang="en-US" altLang="en-US" sz="1800" dirty="0">
                <a:solidFill>
                  <a:srgbClr val="0000CC"/>
                </a:solidFill>
              </a:rPr>
              <a:t>comparison shopping for consumer</a:t>
            </a:r>
          </a:p>
          <a:p>
            <a:pPr>
              <a:lnSpc>
                <a:spcPct val="90000"/>
              </a:lnSpc>
              <a:spcBef>
                <a:spcPts val="600"/>
              </a:spcBef>
              <a:buFont typeface="Wingdings" panose="05000000000000000000" pitchFamily="2" charset="2"/>
              <a:buChar char="v"/>
            </a:pPr>
            <a:r>
              <a:rPr lang="en-US" sz="1800" b="1" dirty="0"/>
              <a:t>How can your business make use of the Globalization?</a:t>
            </a:r>
          </a:p>
        </p:txBody>
      </p:sp>
    </p:spTree>
    <p:extLst>
      <p:ext uri="{BB962C8B-B14F-4D97-AF65-F5344CB8AC3E}">
        <p14:creationId xmlns:p14="http://schemas.microsoft.com/office/powerpoint/2010/main" val="123050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fade">
                                      <p:cBhvr>
                                        <p:cTn id="34" dur="500"/>
                                        <p:tgtEl>
                                          <p:spTgt spid="4">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
                                            <p:txEl>
                                              <p:pRg st="9" end="9"/>
                                            </p:txEl>
                                          </p:spTgt>
                                        </p:tgtEl>
                                        <p:attrNameLst>
                                          <p:attrName>style.visibility</p:attrName>
                                        </p:attrNameLst>
                                      </p:cBhvr>
                                      <p:to>
                                        <p:strVal val="visible"/>
                                      </p:to>
                                    </p:set>
                                    <p:animEffect transition="in" filter="fade">
                                      <p:cBhvr>
                                        <p:cTn id="40" dur="500"/>
                                        <p:tgtEl>
                                          <p:spTgt spid="4">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
                                            <p:txEl>
                                              <p:pRg st="10" end="10"/>
                                            </p:txEl>
                                          </p:spTgt>
                                        </p:tgtEl>
                                        <p:attrNameLst>
                                          <p:attrName>style.visibility</p:attrName>
                                        </p:attrNameLst>
                                      </p:cBhvr>
                                      <p:to>
                                        <p:strVal val="visible"/>
                                      </p:to>
                                    </p:set>
                                    <p:animEffect transition="in" filter="fade">
                                      <p:cBhvr>
                                        <p:cTn id="45"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1243</TotalTime>
  <Words>2725</Words>
  <Application>Microsoft Office PowerPoint</Application>
  <PresentationFormat>On-screen Show (4:3)</PresentationFormat>
  <Paragraphs>219</Paragraphs>
  <Slides>16</Slides>
  <Notes>13</Notes>
  <HiddenSlides>5</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Brush Script MT</vt:lpstr>
      <vt:lpstr>Calibri</vt:lpstr>
      <vt:lpstr>Constantia</vt:lpstr>
      <vt:lpstr>Franklin Gothic Book</vt:lpstr>
      <vt:lpstr>Rage Italic</vt:lpstr>
      <vt:lpstr>Wingdings</vt:lpstr>
      <vt:lpstr>Pushpin</vt:lpstr>
      <vt:lpstr>A Vision of Opportunities</vt:lpstr>
      <vt:lpstr>Awareness of Opportunities </vt:lpstr>
      <vt:lpstr>Society’s Growth and Opportunities </vt:lpstr>
      <vt:lpstr>Current Drivers of Change in Society </vt:lpstr>
      <vt:lpstr>Current Drivers of Change in Society </vt:lpstr>
      <vt:lpstr>Current Drivers of Change in Society </vt:lpstr>
      <vt:lpstr>Current Drivers of Change in Society </vt:lpstr>
      <vt:lpstr>Current Drivers of Change in Society</vt:lpstr>
      <vt:lpstr>Current Drivers of Change in Society</vt:lpstr>
      <vt:lpstr>Current Drivers of Change in Society</vt:lpstr>
      <vt:lpstr>Our Current Mindset </vt:lpstr>
      <vt:lpstr>PowerPoint Presentation</vt:lpstr>
      <vt:lpstr>Contemporary Examples of Opportunities in Society</vt:lpstr>
      <vt:lpstr>Taking Advantage of the Big Trends in Society</vt:lpstr>
      <vt:lpstr>Vibrancy of the Indian Market </vt:lpstr>
      <vt:lpstr>Self-Analysis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Roy</dc:creator>
  <cp:lastModifiedBy>Roy Posner</cp:lastModifiedBy>
  <cp:revision>1124</cp:revision>
  <dcterms:created xsi:type="dcterms:W3CDTF">2014-01-31T13:25:30Z</dcterms:created>
  <dcterms:modified xsi:type="dcterms:W3CDTF">2016-09-01T15:35:39Z</dcterms:modified>
</cp:coreProperties>
</file>