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8A"/>
    <a:srgbClr val="0000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342" y="3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BFA047A-2699-4716-9F9F-DEE43BFDE9FF}" type="datetimeFigureOut">
              <a:rPr lang="en-US" smtClean="0"/>
              <a:t>3/25/2014</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F4C3A4D-BA0F-4443-AED0-B8C4A507625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C3A4D-BA0F-4443-AED0-B8C4A507625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C3A4D-BA0F-4443-AED0-B8C4A507625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C3A4D-BA0F-4443-AED0-B8C4A507625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C3A4D-BA0F-4443-AED0-B8C4A507625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C3A4D-BA0F-4443-AED0-B8C4A5076257}"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4C3A4D-BA0F-4443-AED0-B8C4A5076257}"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4C3A4D-BA0F-4443-AED0-B8C4A507625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A047A-2699-4716-9F9F-DEE43BFDE9FF}" type="datetimeFigureOut">
              <a:rPr lang="en-US" smtClean="0"/>
              <a:t>3/25/2014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C3A4D-BA0F-4443-AED0-B8C4A507625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2BFA047A-2699-4716-9F9F-DEE43BFDE9FF}" type="datetimeFigureOut">
              <a:rPr lang="en-US" smtClean="0"/>
              <a:t>3/25/2014</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CF4C3A4D-BA0F-4443-AED0-B8C4A507625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2BFA047A-2699-4716-9F9F-DEE43BFDE9FF}" type="datetimeFigureOut">
              <a:rPr lang="en-US" smtClean="0"/>
              <a:t>3/25/2014</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CF4C3A4D-BA0F-4443-AED0-B8C4A507625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BFA047A-2699-4716-9F9F-DEE43BFDE9FF}" type="datetimeFigureOut">
              <a:rPr lang="en-US" smtClean="0"/>
              <a:t>3/25/2014</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F4C3A4D-BA0F-4443-AED0-B8C4A507625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864433"/>
            <a:ext cx="7175351" cy="1564567"/>
          </a:xfrm>
        </p:spPr>
        <p:txBody>
          <a:bodyPr>
            <a:normAutofit/>
          </a:bodyPr>
          <a:lstStyle/>
          <a:p>
            <a:pPr marL="182880" indent="0" algn="ctr">
              <a:buNone/>
            </a:pPr>
            <a:r>
              <a:rPr lang="en-US" sz="3000" b="1" dirty="0" smtClean="0"/>
              <a:t>Energizing Your Company </a:t>
            </a:r>
            <a:br>
              <a:rPr lang="en-US" sz="3000" b="1" dirty="0" smtClean="0"/>
            </a:br>
            <a:r>
              <a:rPr lang="en-US" sz="3000" b="1" dirty="0" smtClean="0"/>
              <a:t>for Enormous Success</a:t>
            </a:r>
            <a:endParaRPr lang="en-US" sz="3000" b="1" dirty="0"/>
          </a:p>
        </p:txBody>
      </p:sp>
      <p:sp>
        <p:nvSpPr>
          <p:cNvPr id="3" name="Subtitle 2"/>
          <p:cNvSpPr>
            <a:spLocks noGrp="1"/>
          </p:cNvSpPr>
          <p:nvPr>
            <p:ph type="subTitle" idx="1"/>
          </p:nvPr>
        </p:nvSpPr>
        <p:spPr>
          <a:xfrm>
            <a:off x="1727200" y="4191000"/>
            <a:ext cx="5712179" cy="685800"/>
          </a:xfrm>
        </p:spPr>
        <p:txBody>
          <a:bodyPr>
            <a:normAutofit/>
          </a:bodyPr>
          <a:lstStyle/>
          <a:p>
            <a:r>
              <a:rPr lang="en-US" sz="2000" dirty="0"/>
              <a:t>p</a:t>
            </a:r>
            <a:r>
              <a:rPr lang="en-US" sz="2000" dirty="0" smtClean="0"/>
              <a:t>resented </a:t>
            </a:r>
            <a:r>
              <a:rPr lang="en-US" sz="2000" smtClean="0"/>
              <a:t>by </a:t>
            </a:r>
            <a:r>
              <a:rPr lang="en-US" sz="2000" smtClean="0"/>
              <a:t>LAMERE</a:t>
            </a:r>
            <a:endParaRPr lang="en-US" sz="2000" dirty="0" smtClean="0"/>
          </a:p>
        </p:txBody>
      </p:sp>
      <p:sp>
        <p:nvSpPr>
          <p:cNvPr id="4" name="Subtitle 2"/>
          <p:cNvSpPr txBox="1">
            <a:spLocks/>
          </p:cNvSpPr>
          <p:nvPr/>
        </p:nvSpPr>
        <p:spPr>
          <a:xfrm>
            <a:off x="1672883" y="5181600"/>
            <a:ext cx="5712179" cy="496711"/>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2"/>
              </a:buClr>
              <a:buSzPct val="85000"/>
              <a:buFont typeface="Brush Script MT" pitchFamily="66" charset="0"/>
              <a:buNone/>
              <a:defRPr sz="2400" kern="1200">
                <a:solidFill>
                  <a:schemeClr val="tx2"/>
                </a:solidFill>
                <a:latin typeface="+mn-lt"/>
                <a:ea typeface="+mn-ea"/>
                <a:cs typeface="+mn-cs"/>
              </a:defRPr>
            </a:lvl1pPr>
            <a:lvl2pPr marL="457200" indent="0" algn="ctr" defTabSz="914400" rtl="0" eaLnBrk="1" latinLnBrk="0" hangingPunct="1">
              <a:spcBef>
                <a:spcPct val="20000"/>
              </a:spcBef>
              <a:buClr>
                <a:schemeClr val="accent2"/>
              </a:buClr>
              <a:buSzPct val="85000"/>
              <a:buFont typeface="Brush Script MT" pitchFamily="66"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SzPct val="85000"/>
              <a:buFont typeface="Brush Script MT" pitchFamily="66"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2"/>
              </a:buClr>
              <a:buSzPct val="85000"/>
              <a:buFont typeface="Brush Script MT" pitchFamily="66"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9pPr>
          </a:lstStyle>
          <a:p>
            <a:r>
              <a:rPr lang="en-US" sz="1000" dirty="0" smtClean="0"/>
              <a:t>3/25/2014 7:21 AM</a:t>
            </a:r>
            <a:endParaRPr lang="en-US" sz="1000" dirty="0"/>
          </a:p>
        </p:txBody>
      </p:sp>
    </p:spTree>
    <p:extLst>
      <p:ext uri="{BB962C8B-B14F-4D97-AF65-F5344CB8AC3E}">
        <p14:creationId xmlns:p14="http://schemas.microsoft.com/office/powerpoint/2010/main" val="30481986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4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42" y="914400"/>
            <a:ext cx="2781300" cy="28765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143000" y="4038600"/>
            <a:ext cx="6858000" cy="2057400"/>
          </a:xfrm>
          <a:prstGeom prst="rect">
            <a:avLst/>
          </a:prstGeom>
        </p:spPr>
        <p:txBody>
          <a:bodyPr vert="horz" lIns="91440" tIns="45720" rIns="91440" bIns="45720" rtlCol="0" anchor="b">
            <a:normAutofit lnSpcReduction="10000"/>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smtClean="0"/>
              <a:t>The energy of the company is further expanded and intensified by the </a:t>
            </a:r>
            <a:r>
              <a:rPr lang="en-US" sz="1400" b="1" dirty="0" smtClean="0">
                <a:solidFill>
                  <a:srgbClr val="0000CC"/>
                </a:solidFill>
              </a:rPr>
              <a:t>people</a:t>
            </a:r>
            <a:r>
              <a:rPr lang="en-US" sz="1400" b="1" dirty="0" smtClean="0"/>
              <a:t> who carry out the goals through the job positions, activities, projects, et al they engage in.</a:t>
            </a:r>
            <a:endParaRPr lang="en-US" sz="1400" dirty="0"/>
          </a:p>
          <a:p>
            <a:pPr lvl="0" algn="just"/>
            <a:endParaRPr lang="en-US" sz="1400" b="1" dirty="0" smtClean="0"/>
          </a:p>
          <a:p>
            <a:pPr lvl="0" algn="just"/>
            <a:r>
              <a:rPr lang="en-US" sz="1400" b="1" dirty="0" smtClean="0"/>
              <a:t>When </a:t>
            </a:r>
            <a:r>
              <a:rPr lang="en-US" sz="1400" b="1" dirty="0"/>
              <a:t>they do this with great skill and positive attitudes, then the enormous Power of energy that had been harnessed is now released throughout the company, </a:t>
            </a:r>
            <a:r>
              <a:rPr lang="en-US" sz="1400" b="1" dirty="0">
                <a:solidFill>
                  <a:srgbClr val="0000CC"/>
                </a:solidFill>
              </a:rPr>
              <a:t>creating magnificent </a:t>
            </a:r>
            <a:r>
              <a:rPr lang="en-US" sz="1400" b="1" dirty="0" smtClean="0">
                <a:solidFill>
                  <a:srgbClr val="0000CC"/>
                </a:solidFill>
              </a:rPr>
              <a:t>results.</a:t>
            </a:r>
            <a:endParaRPr lang="en-US" sz="1400" dirty="0">
              <a:solidFill>
                <a:srgbClr val="0000CC"/>
              </a:solidFill>
            </a:endParaRPr>
          </a:p>
          <a:p>
            <a:pPr lvl="0" algn="just"/>
            <a:endParaRPr lang="en-US" sz="1400" b="1" dirty="0" smtClean="0"/>
          </a:p>
          <a:p>
            <a:pPr lvl="0" algn="just"/>
            <a:r>
              <a:rPr lang="en-US" sz="1400" b="1" dirty="0" smtClean="0"/>
              <a:t>The </a:t>
            </a:r>
            <a:r>
              <a:rPr lang="en-US" sz="1400" b="1" dirty="0"/>
              <a:t>results come in the form of </a:t>
            </a:r>
            <a:r>
              <a:rPr lang="en-US" sz="1400" b="1" dirty="0" smtClean="0">
                <a:solidFill>
                  <a:srgbClr val="0000CC"/>
                </a:solidFill>
              </a:rPr>
              <a:t>huge increases in productivity </a:t>
            </a:r>
            <a:r>
              <a:rPr lang="en-US" sz="1400" b="1" dirty="0">
                <a:solidFill>
                  <a:srgbClr val="0000CC"/>
                </a:solidFill>
              </a:rPr>
              <a:t>which we measure as </a:t>
            </a:r>
            <a:r>
              <a:rPr lang="en-US" sz="1400" b="1" u="sng" dirty="0" smtClean="0">
                <a:solidFill>
                  <a:srgbClr val="0000CC"/>
                </a:solidFill>
              </a:rPr>
              <a:t>vast revenue growth </a:t>
            </a:r>
            <a:r>
              <a:rPr lang="en-US" sz="1400" b="1" u="sng" dirty="0">
                <a:solidFill>
                  <a:srgbClr val="0000CC"/>
                </a:solidFill>
              </a:rPr>
              <a:t>and </a:t>
            </a:r>
            <a:r>
              <a:rPr lang="en-US" sz="1400" b="1" u="sng" dirty="0" smtClean="0">
                <a:solidFill>
                  <a:srgbClr val="0000CC"/>
                </a:solidFill>
              </a:rPr>
              <a:t>profitability.</a:t>
            </a:r>
            <a:endParaRPr lang="en-US" sz="1400" u="sng" dirty="0">
              <a:solidFill>
                <a:srgbClr val="0000CC"/>
              </a:solidFill>
            </a:endParaRPr>
          </a:p>
        </p:txBody>
      </p:sp>
      <p:sp>
        <p:nvSpPr>
          <p:cNvPr id="2" name="Oval 1"/>
          <p:cNvSpPr/>
          <p:nvPr/>
        </p:nvSpPr>
        <p:spPr>
          <a:xfrm>
            <a:off x="3185599" y="2514600"/>
            <a:ext cx="2762543" cy="12763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2104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8921" y="762000"/>
            <a:ext cx="1862358" cy="192613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19200" y="2895600"/>
            <a:ext cx="6858000" cy="25146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a:solidFill>
                  <a:srgbClr val="0000CC"/>
                </a:solidFill>
              </a:rPr>
              <a:t>Highly successful companies follow this process </a:t>
            </a:r>
            <a:r>
              <a:rPr lang="en-US" sz="1400" b="1" dirty="0" smtClean="0">
                <a:solidFill>
                  <a:srgbClr val="0000CC"/>
                </a:solidFill>
              </a:rPr>
              <a:t>to a large degree.</a:t>
            </a:r>
            <a:endParaRPr lang="en-US" sz="1400" dirty="0">
              <a:solidFill>
                <a:srgbClr val="0000CC"/>
              </a:solidFill>
            </a:endParaRPr>
          </a:p>
          <a:p>
            <a:pPr lvl="0" algn="just"/>
            <a:endParaRPr lang="en-US" sz="1400" b="1" dirty="0"/>
          </a:p>
          <a:p>
            <a:pPr lvl="0" algn="just"/>
            <a:r>
              <a:rPr lang="en-US" sz="1400" b="1" dirty="0" smtClean="0"/>
              <a:t>Of </a:t>
            </a:r>
            <a:r>
              <a:rPr lang="en-US" sz="1400" b="1" dirty="0"/>
              <a:t>course, </a:t>
            </a:r>
            <a:r>
              <a:rPr lang="en-US" sz="1400" b="1" dirty="0" smtClean="0">
                <a:solidFill>
                  <a:srgbClr val="0000CC"/>
                </a:solidFill>
              </a:rPr>
              <a:t>they can </a:t>
            </a:r>
            <a:r>
              <a:rPr lang="en-US" sz="1400" b="1" dirty="0">
                <a:solidFill>
                  <a:srgbClr val="0000CC"/>
                </a:solidFill>
              </a:rPr>
              <a:t>perfect it</a:t>
            </a:r>
            <a:r>
              <a:rPr lang="en-US" sz="1400" b="1" dirty="0"/>
              <a:t>, and by doing so </a:t>
            </a:r>
            <a:r>
              <a:rPr lang="en-US" sz="1400" b="1" dirty="0" smtClean="0">
                <a:solidFill>
                  <a:srgbClr val="0000CC"/>
                </a:solidFill>
              </a:rPr>
              <a:t>bring about </a:t>
            </a:r>
            <a:r>
              <a:rPr lang="en-US" sz="1400" b="1" u="sng" dirty="0" smtClean="0">
                <a:solidFill>
                  <a:srgbClr val="0000CC"/>
                </a:solidFill>
              </a:rPr>
              <a:t>even </a:t>
            </a:r>
            <a:r>
              <a:rPr lang="en-US" sz="1400" b="1" u="sng" dirty="0">
                <a:solidFill>
                  <a:srgbClr val="0000CC"/>
                </a:solidFill>
              </a:rPr>
              <a:t>greater </a:t>
            </a:r>
            <a:r>
              <a:rPr lang="en-US" sz="1400" b="1" u="sng" dirty="0" smtClean="0">
                <a:solidFill>
                  <a:srgbClr val="0000CC"/>
                </a:solidFill>
              </a:rPr>
              <a:t>productivity, </a:t>
            </a:r>
            <a:r>
              <a:rPr lang="en-US" sz="1400" b="1" dirty="0" smtClean="0">
                <a:solidFill>
                  <a:srgbClr val="0000CC"/>
                </a:solidFill>
              </a:rPr>
              <a:t>revenues </a:t>
            </a:r>
            <a:r>
              <a:rPr lang="en-US" sz="1400" b="1" dirty="0">
                <a:solidFill>
                  <a:srgbClr val="0000CC"/>
                </a:solidFill>
              </a:rPr>
              <a:t>and profits. </a:t>
            </a:r>
            <a:endParaRPr lang="en-US" sz="1400" dirty="0">
              <a:solidFill>
                <a:srgbClr val="0000CC"/>
              </a:solidFill>
            </a:endParaRPr>
          </a:p>
          <a:p>
            <a:pPr lvl="0" algn="just"/>
            <a:endParaRPr lang="en-US" sz="1400" b="1" dirty="0" smtClean="0"/>
          </a:p>
          <a:p>
            <a:pPr lvl="0" algn="just"/>
            <a:r>
              <a:rPr lang="en-US" sz="1400" b="1" dirty="0" smtClean="0"/>
              <a:t>In </a:t>
            </a:r>
            <a:r>
              <a:rPr lang="en-US" sz="1400" b="1" dirty="0"/>
              <a:t>fact at each point </a:t>
            </a:r>
            <a:r>
              <a:rPr lang="en-US" sz="1400" b="1" dirty="0" smtClean="0"/>
              <a:t>a company significantly engages in this process</a:t>
            </a:r>
            <a:r>
              <a:rPr lang="en-US" sz="1400" b="1" dirty="0"/>
              <a:t>, </a:t>
            </a:r>
            <a:r>
              <a:rPr lang="en-US" sz="1400" b="1" dirty="0">
                <a:solidFill>
                  <a:srgbClr val="0000CC"/>
                </a:solidFill>
              </a:rPr>
              <a:t>profits double, and double again</a:t>
            </a:r>
            <a:r>
              <a:rPr lang="en-US" sz="1400" b="1" dirty="0"/>
              <a:t>; often 10 times or more in a very few years.</a:t>
            </a:r>
            <a:endParaRPr lang="en-US" sz="1400" dirty="0"/>
          </a:p>
          <a:p>
            <a:pPr lvl="0" algn="just"/>
            <a:endParaRPr lang="en-US" sz="1400" b="1" dirty="0" smtClean="0"/>
          </a:p>
          <a:p>
            <a:pPr lvl="0" algn="just"/>
            <a:r>
              <a:rPr lang="en-US" sz="1400" b="1" dirty="0" smtClean="0"/>
              <a:t>The </a:t>
            </a:r>
            <a:r>
              <a:rPr lang="en-US" sz="1400" b="1" dirty="0"/>
              <a:t>possibilities are </a:t>
            </a:r>
            <a:r>
              <a:rPr lang="en-US" sz="1400" b="1" dirty="0" smtClean="0"/>
              <a:t>thus endless</a:t>
            </a:r>
            <a:r>
              <a:rPr lang="en-US" sz="1400" b="1" dirty="0"/>
              <a:t>,</a:t>
            </a:r>
            <a:r>
              <a:rPr lang="en-US" sz="1400" b="1" dirty="0" smtClean="0"/>
              <a:t> </a:t>
            </a:r>
            <a:r>
              <a:rPr lang="en-US" sz="1400" b="1" dirty="0"/>
              <a:t>and the results can be </a:t>
            </a:r>
            <a:r>
              <a:rPr lang="en-US" sz="1400" b="1" dirty="0" smtClean="0"/>
              <a:t>infinite-like</a:t>
            </a:r>
            <a:r>
              <a:rPr lang="en-US" sz="1400" b="1" dirty="0"/>
              <a:t>, which the most successful of </a:t>
            </a:r>
            <a:r>
              <a:rPr lang="en-US" sz="1400" b="1" dirty="0" smtClean="0"/>
              <a:t>companies have more or less realized. </a:t>
            </a:r>
            <a:endParaRPr lang="en-US" sz="1400" dirty="0"/>
          </a:p>
        </p:txBody>
      </p:sp>
    </p:spTree>
    <p:extLst>
      <p:ext uri="{BB962C8B-B14F-4D97-AF65-F5344CB8AC3E}">
        <p14:creationId xmlns:p14="http://schemas.microsoft.com/office/powerpoint/2010/main" val="82148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965245" cy="554018"/>
          </a:xfrm>
        </p:spPr>
        <p:txBody>
          <a:bodyPr>
            <a:normAutofit/>
          </a:bodyPr>
          <a:lstStyle/>
          <a:p>
            <a:r>
              <a:rPr lang="en-US" sz="2400" dirty="0" smtClean="0">
                <a:solidFill>
                  <a:srgbClr val="C00000"/>
                </a:solidFill>
              </a:rPr>
              <a:t>UNSUCCESSFUL COMPANIES</a:t>
            </a:r>
            <a:endParaRPr lang="en-US" dirty="0">
              <a:solidFill>
                <a:srgbClr val="C00000"/>
              </a:solidFill>
            </a:endParaRPr>
          </a:p>
        </p:txBody>
      </p:sp>
      <p:sp>
        <p:nvSpPr>
          <p:cNvPr id="3" name="Content Placeholder 2"/>
          <p:cNvSpPr>
            <a:spLocks noGrp="1"/>
          </p:cNvSpPr>
          <p:nvPr>
            <p:ph idx="1"/>
          </p:nvPr>
        </p:nvSpPr>
        <p:spPr>
          <a:xfrm>
            <a:off x="838200" y="1905000"/>
            <a:ext cx="7467600" cy="1385943"/>
          </a:xfrm>
        </p:spPr>
        <p:txBody>
          <a:bodyPr>
            <a:normAutofit/>
          </a:bodyPr>
          <a:lstStyle/>
          <a:p>
            <a:pPr lvl="0">
              <a:buFont typeface="Wingdings" panose="05000000000000000000" pitchFamily="2" charset="2"/>
              <a:buChar char="v"/>
            </a:pPr>
            <a:r>
              <a:rPr lang="en-US" sz="2000" b="1" dirty="0" smtClean="0"/>
              <a:t>On </a:t>
            </a:r>
            <a:r>
              <a:rPr lang="en-US" sz="2000" b="1" dirty="0"/>
              <a:t>the other hand, companies that are not successful have </a:t>
            </a:r>
            <a:r>
              <a:rPr lang="en-US" sz="2000" b="1" dirty="0" smtClean="0">
                <a:solidFill>
                  <a:srgbClr val="0000CC"/>
                </a:solidFill>
              </a:rPr>
              <a:t>low, erratic, diffused levels of </a:t>
            </a:r>
            <a:r>
              <a:rPr lang="en-US" sz="2000" b="1" dirty="0">
                <a:solidFill>
                  <a:srgbClr val="0000CC"/>
                </a:solidFill>
              </a:rPr>
              <a:t>energy.</a:t>
            </a:r>
            <a:endParaRPr lang="en-US" sz="2000" dirty="0">
              <a:solidFill>
                <a:srgbClr val="0000CC"/>
              </a:solidFill>
            </a:endParaRPr>
          </a:p>
          <a:p>
            <a:pPr lvl="0">
              <a:buFont typeface="Wingdings" panose="05000000000000000000" pitchFamily="2" charset="2"/>
              <a:buChar char="v"/>
            </a:pPr>
            <a:r>
              <a:rPr lang="en-US" sz="2000" b="1" dirty="0"/>
              <a:t>They are </a:t>
            </a:r>
            <a:r>
              <a:rPr lang="en-US" sz="2000" b="1" dirty="0">
                <a:solidFill>
                  <a:srgbClr val="0000CC"/>
                </a:solidFill>
              </a:rPr>
              <a:t>rife with problems</a:t>
            </a:r>
            <a:r>
              <a:rPr lang="en-US" sz="2000" b="1" dirty="0"/>
              <a:t>, including –</a:t>
            </a:r>
            <a:endParaRPr lang="en-US" sz="2000" dirty="0"/>
          </a:p>
          <a:p>
            <a:pPr lvl="0"/>
            <a:endParaRPr lang="en-US" sz="2000" dirty="0"/>
          </a:p>
          <a:p>
            <a:endParaRPr lang="en-US" sz="2000" dirty="0"/>
          </a:p>
        </p:txBody>
      </p:sp>
    </p:spTree>
    <p:extLst>
      <p:ext uri="{BB962C8B-B14F-4D97-AF65-F5344CB8AC3E}">
        <p14:creationId xmlns:p14="http://schemas.microsoft.com/office/powerpoint/2010/main" val="320113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70790521"/>
              </p:ext>
            </p:extLst>
          </p:nvPr>
        </p:nvGraphicFramePr>
        <p:xfrm>
          <a:off x="914400" y="1143000"/>
          <a:ext cx="7315200" cy="4495800"/>
        </p:xfrm>
        <a:graphic>
          <a:graphicData uri="http://schemas.openxmlformats.org/drawingml/2006/table">
            <a:tbl>
              <a:tblPr firstRow="1" bandRow="1">
                <a:tableStyleId>{5C22544A-7EE6-4342-B048-85BDC9FD1C3A}</a:tableStyleId>
              </a:tblPr>
              <a:tblGrid>
                <a:gridCol w="3505200"/>
                <a:gridCol w="3810000"/>
              </a:tblGrid>
              <a:tr h="4495800">
                <a:tc>
                  <a:txBody>
                    <a:bodyPr/>
                    <a:lstStyle/>
                    <a:p>
                      <a:pPr marL="285750" lvl="0" indent="-285750">
                        <a:spcAft>
                          <a:spcPts val="800"/>
                        </a:spcAft>
                        <a:buFont typeface="Arial" panose="020B0604020202020204" pitchFamily="34" charset="0"/>
                        <a:buChar char="•"/>
                      </a:pPr>
                      <a:r>
                        <a:rPr lang="en-US" sz="1400" b="1" dirty="0" smtClean="0">
                          <a:solidFill>
                            <a:srgbClr val="C00000"/>
                          </a:solidFill>
                        </a:rPr>
                        <a:t>high levels of stress</a:t>
                      </a:r>
                    </a:p>
                    <a:p>
                      <a:pPr marL="285750" lvl="0" indent="-285750">
                        <a:spcAft>
                          <a:spcPts val="800"/>
                        </a:spcAft>
                        <a:buFont typeface="Arial" panose="020B0604020202020204" pitchFamily="34" charset="0"/>
                        <a:buChar char="•"/>
                      </a:pPr>
                      <a:r>
                        <a:rPr lang="en-US" sz="1400" b="1" dirty="0" smtClean="0">
                          <a:solidFill>
                            <a:srgbClr val="C00000"/>
                          </a:solidFill>
                        </a:rPr>
                        <a:t>fatigue and burnout</a:t>
                      </a:r>
                    </a:p>
                    <a:p>
                      <a:pPr marL="285750" lvl="0" indent="-285750">
                        <a:spcAft>
                          <a:spcPts val="800"/>
                        </a:spcAft>
                        <a:buFont typeface="Arial" panose="020B0604020202020204" pitchFamily="34" charset="0"/>
                        <a:buChar char="•"/>
                      </a:pPr>
                      <a:r>
                        <a:rPr lang="en-US" sz="1400" b="1" dirty="0" smtClean="0">
                          <a:solidFill>
                            <a:srgbClr val="C00000"/>
                          </a:solidFill>
                        </a:rPr>
                        <a:t>chaos and confusion</a:t>
                      </a:r>
                    </a:p>
                    <a:p>
                      <a:pPr marL="285750" lvl="0" indent="-285750">
                        <a:spcAft>
                          <a:spcPts val="800"/>
                        </a:spcAft>
                        <a:buFont typeface="Arial" panose="020B0604020202020204" pitchFamily="34" charset="0"/>
                        <a:buChar char="•"/>
                      </a:pPr>
                      <a:r>
                        <a:rPr lang="en-US" sz="1400" b="1" dirty="0" smtClean="0">
                          <a:solidFill>
                            <a:srgbClr val="C00000"/>
                          </a:solidFill>
                        </a:rPr>
                        <a:t>skepticism and doubt</a:t>
                      </a:r>
                    </a:p>
                    <a:p>
                      <a:pPr marL="285750" lvl="0" indent="-285750">
                        <a:spcAft>
                          <a:spcPts val="800"/>
                        </a:spcAft>
                        <a:buFont typeface="Arial" panose="020B0604020202020204" pitchFamily="34" charset="0"/>
                        <a:buChar char="•"/>
                      </a:pPr>
                      <a:r>
                        <a:rPr lang="en-US" sz="1400" b="1" dirty="0" smtClean="0">
                          <a:solidFill>
                            <a:srgbClr val="C00000"/>
                          </a:solidFill>
                        </a:rPr>
                        <a:t>poor morale and lack of enthusiasm</a:t>
                      </a:r>
                    </a:p>
                    <a:p>
                      <a:pPr marL="285750" lvl="0" indent="-285750">
                        <a:spcAft>
                          <a:spcPts val="800"/>
                        </a:spcAft>
                        <a:buFont typeface="Arial" panose="020B0604020202020204" pitchFamily="34" charset="0"/>
                        <a:buChar char="•"/>
                      </a:pPr>
                      <a:r>
                        <a:rPr lang="en-US" sz="1400" b="1" dirty="0" smtClean="0">
                          <a:solidFill>
                            <a:srgbClr val="C00000"/>
                          </a:solidFill>
                        </a:rPr>
                        <a:t>conflicts within the organization</a:t>
                      </a:r>
                    </a:p>
                    <a:p>
                      <a:pPr marL="285750" lvl="0" indent="-285750">
                        <a:spcAft>
                          <a:spcPts val="800"/>
                        </a:spcAft>
                        <a:buFont typeface="Arial" panose="020B0604020202020204" pitchFamily="34" charset="0"/>
                        <a:buChar char="•"/>
                      </a:pPr>
                      <a:r>
                        <a:rPr lang="en-US" sz="1400" b="1" dirty="0" smtClean="0">
                          <a:solidFill>
                            <a:srgbClr val="C00000"/>
                          </a:solidFill>
                        </a:rPr>
                        <a:t>no clear sense of direction</a:t>
                      </a:r>
                    </a:p>
                    <a:p>
                      <a:pPr marL="285750" lvl="0" indent="-285750">
                        <a:spcAft>
                          <a:spcPts val="800"/>
                        </a:spcAft>
                        <a:buFont typeface="Arial" panose="020B0604020202020204" pitchFamily="34" charset="0"/>
                        <a:buChar char="•"/>
                      </a:pPr>
                      <a:r>
                        <a:rPr lang="en-US" sz="1400" b="1" dirty="0" smtClean="0">
                          <a:solidFill>
                            <a:srgbClr val="C00000"/>
                          </a:solidFill>
                        </a:rPr>
                        <a:t>departments pursuing conflicting priorities</a:t>
                      </a:r>
                    </a:p>
                    <a:p>
                      <a:pPr marL="285750" lvl="0" indent="-285750">
                        <a:spcAft>
                          <a:spcPts val="800"/>
                        </a:spcAft>
                        <a:buFont typeface="Arial" panose="020B0604020202020204" pitchFamily="34" charset="0"/>
                        <a:buChar char="•"/>
                      </a:pPr>
                      <a:r>
                        <a:rPr lang="en-US" sz="1400" b="1" dirty="0" smtClean="0">
                          <a:solidFill>
                            <a:srgbClr val="C00000"/>
                          </a:solidFill>
                        </a:rPr>
                        <a:t>no sense of pride </a:t>
                      </a:r>
                    </a:p>
                    <a:p>
                      <a:pPr marL="285750" lvl="0" indent="-285750">
                        <a:spcAft>
                          <a:spcPts val="800"/>
                        </a:spcAft>
                        <a:buFont typeface="Arial" panose="020B0604020202020204" pitchFamily="34" charset="0"/>
                        <a:buChar char="•"/>
                      </a:pPr>
                      <a:r>
                        <a:rPr lang="en-US" sz="1400" b="1" dirty="0" smtClean="0">
                          <a:solidFill>
                            <a:srgbClr val="C00000"/>
                          </a:solidFill>
                        </a:rPr>
                        <a:t>lack of teamwork</a:t>
                      </a:r>
                    </a:p>
                    <a:p>
                      <a:pPr marL="285750" lvl="0" indent="-285750">
                        <a:spcAft>
                          <a:spcPts val="800"/>
                        </a:spcAft>
                        <a:buFont typeface="Arial" panose="020B0604020202020204" pitchFamily="34" charset="0"/>
                        <a:buChar char="•"/>
                      </a:pPr>
                      <a:r>
                        <a:rPr lang="en-US" sz="1400" b="1" dirty="0" smtClean="0">
                          <a:solidFill>
                            <a:srgbClr val="C00000"/>
                          </a:solidFill>
                        </a:rPr>
                        <a:t>breakdown of and lacking systems</a:t>
                      </a:r>
                    </a:p>
                    <a:p>
                      <a:pPr marL="285750" lvl="0" indent="-285750">
                        <a:spcAft>
                          <a:spcPts val="800"/>
                        </a:spcAft>
                        <a:buFont typeface="Arial" panose="020B0604020202020204" pitchFamily="34" charset="0"/>
                        <a:buChar char="•"/>
                      </a:pPr>
                      <a:r>
                        <a:rPr lang="en-US" sz="1400" b="1" dirty="0" smtClean="0">
                          <a:solidFill>
                            <a:srgbClr val="C00000"/>
                          </a:solidFill>
                        </a:rPr>
                        <a:t>poor coordination and communication</a:t>
                      </a:r>
                    </a:p>
                  </a:txBody>
                  <a:tcPr>
                    <a:solidFill>
                      <a:schemeClr val="bg1"/>
                    </a:solidFill>
                  </a:tcPr>
                </a:tc>
                <a:tc>
                  <a:txBody>
                    <a:bodyPr/>
                    <a:lstStyle/>
                    <a:p>
                      <a:pPr marL="285750" lvl="0" indent="-285750">
                        <a:spcAft>
                          <a:spcPts val="800"/>
                        </a:spcAft>
                        <a:buFont typeface="Arial" panose="020B0604020202020204" pitchFamily="34" charset="0"/>
                        <a:buChar char="•"/>
                      </a:pPr>
                      <a:r>
                        <a:rPr lang="en-US" sz="1400" b="1" dirty="0" smtClean="0">
                          <a:solidFill>
                            <a:srgbClr val="C00000"/>
                          </a:solidFill>
                        </a:rPr>
                        <a:t>duplication of work</a:t>
                      </a:r>
                    </a:p>
                    <a:p>
                      <a:pPr marL="285750" lvl="0" indent="-285750">
                        <a:spcAft>
                          <a:spcPts val="800"/>
                        </a:spcAft>
                        <a:buFont typeface="Arial" panose="020B0604020202020204" pitchFamily="34" charset="0"/>
                        <a:buChar char="•"/>
                      </a:pPr>
                      <a:r>
                        <a:rPr lang="en-US" sz="1400" b="1" dirty="0" smtClean="0">
                          <a:solidFill>
                            <a:srgbClr val="C00000"/>
                          </a:solidFill>
                        </a:rPr>
                        <a:t>jobs that are not clear </a:t>
                      </a:r>
                    </a:p>
                    <a:p>
                      <a:pPr marL="285750" lvl="0" indent="-285750">
                        <a:spcAft>
                          <a:spcPts val="800"/>
                        </a:spcAft>
                        <a:buFont typeface="Arial" panose="020B0604020202020204" pitchFamily="34" charset="0"/>
                        <a:buChar char="•"/>
                      </a:pPr>
                      <a:r>
                        <a:rPr lang="en-US" sz="1400" b="1" dirty="0" smtClean="0">
                          <a:solidFill>
                            <a:srgbClr val="C00000"/>
                          </a:solidFill>
                        </a:rPr>
                        <a:t>products and services that are subpar</a:t>
                      </a:r>
                    </a:p>
                    <a:p>
                      <a:pPr marL="285750" lvl="0" indent="-285750">
                        <a:spcAft>
                          <a:spcPts val="800"/>
                        </a:spcAft>
                        <a:buFont typeface="Arial" panose="020B0604020202020204" pitchFamily="34" charset="0"/>
                        <a:buChar char="•"/>
                      </a:pPr>
                      <a:r>
                        <a:rPr lang="en-US" sz="1400" b="1" dirty="0" smtClean="0">
                          <a:solidFill>
                            <a:srgbClr val="C00000"/>
                          </a:solidFill>
                        </a:rPr>
                        <a:t>complaints from customers on the rise</a:t>
                      </a:r>
                    </a:p>
                    <a:p>
                      <a:pPr marL="285750" lvl="0" indent="-285750">
                        <a:spcAft>
                          <a:spcPts val="800"/>
                        </a:spcAft>
                        <a:buFont typeface="Arial" panose="020B0604020202020204" pitchFamily="34" charset="0"/>
                        <a:buChar char="•"/>
                      </a:pPr>
                      <a:r>
                        <a:rPr lang="en-US" sz="1400" b="1" dirty="0" smtClean="0">
                          <a:solidFill>
                            <a:srgbClr val="C00000"/>
                          </a:solidFill>
                        </a:rPr>
                        <a:t>a continuous shortage of skilled people</a:t>
                      </a:r>
                    </a:p>
                    <a:p>
                      <a:pPr marL="285750" lvl="0" indent="-285750">
                        <a:spcAft>
                          <a:spcPts val="800"/>
                        </a:spcAft>
                        <a:buFont typeface="Arial" panose="020B0604020202020204" pitchFamily="34" charset="0"/>
                        <a:buChar char="•"/>
                      </a:pPr>
                      <a:r>
                        <a:rPr lang="en-US" sz="1400" b="1" dirty="0" smtClean="0">
                          <a:solidFill>
                            <a:srgbClr val="C00000"/>
                          </a:solidFill>
                        </a:rPr>
                        <a:t>no real spark or inspiration or creativity</a:t>
                      </a:r>
                    </a:p>
                    <a:p>
                      <a:pPr marL="285750" lvl="0" indent="-285750">
                        <a:spcAft>
                          <a:spcPts val="800"/>
                        </a:spcAft>
                        <a:buFont typeface="Arial" panose="020B0604020202020204" pitchFamily="34" charset="0"/>
                        <a:buChar char="•"/>
                      </a:pPr>
                      <a:r>
                        <a:rPr lang="en-US" sz="1400" b="1" dirty="0" smtClean="0">
                          <a:solidFill>
                            <a:srgbClr val="C00000"/>
                          </a:solidFill>
                        </a:rPr>
                        <a:t>people have no idea where their future lies</a:t>
                      </a:r>
                    </a:p>
                    <a:p>
                      <a:pPr marL="285750" lvl="0" indent="-285750">
                        <a:spcAft>
                          <a:spcPts val="800"/>
                        </a:spcAft>
                        <a:buFont typeface="Arial" panose="020B0604020202020204" pitchFamily="34" charset="0"/>
                        <a:buChar char="•"/>
                      </a:pPr>
                      <a:r>
                        <a:rPr lang="en-US" sz="1400" b="1" dirty="0" smtClean="0">
                          <a:solidFill>
                            <a:srgbClr val="C00000"/>
                          </a:solidFill>
                        </a:rPr>
                        <a:t>sudden eruptions of public relation issues</a:t>
                      </a:r>
                    </a:p>
                    <a:p>
                      <a:pPr marL="285750" lvl="0" indent="-285750">
                        <a:spcAft>
                          <a:spcPts val="800"/>
                        </a:spcAft>
                        <a:buFont typeface="Arial" panose="020B0604020202020204" pitchFamily="34" charset="0"/>
                        <a:buChar char="•"/>
                      </a:pPr>
                      <a:r>
                        <a:rPr lang="en-US" sz="1400" b="1" dirty="0" smtClean="0">
                          <a:solidFill>
                            <a:srgbClr val="C00000"/>
                          </a:solidFill>
                        </a:rPr>
                        <a:t>decline in the company’s reputation</a:t>
                      </a:r>
                    </a:p>
                    <a:p>
                      <a:pPr marL="285750" lvl="0" indent="-285750">
                        <a:spcAft>
                          <a:spcPts val="800"/>
                        </a:spcAft>
                        <a:buFont typeface="Arial" panose="020B0604020202020204" pitchFamily="34" charset="0"/>
                        <a:buChar char="•"/>
                      </a:pPr>
                      <a:r>
                        <a:rPr lang="en-US" sz="1400" b="1" dirty="0" smtClean="0">
                          <a:solidFill>
                            <a:srgbClr val="C00000"/>
                          </a:solidFill>
                        </a:rPr>
                        <a:t>revenue is stagnating or declining</a:t>
                      </a:r>
                    </a:p>
                    <a:p>
                      <a:pPr marL="285750" lvl="0" indent="-285750">
                        <a:spcAft>
                          <a:spcPts val="800"/>
                        </a:spcAft>
                        <a:buFont typeface="Arial" panose="020B0604020202020204" pitchFamily="34" charset="0"/>
                        <a:buChar char="•"/>
                      </a:pPr>
                      <a:r>
                        <a:rPr lang="en-US" sz="1400" b="1" dirty="0" smtClean="0">
                          <a:solidFill>
                            <a:srgbClr val="C00000"/>
                          </a:solidFill>
                        </a:rPr>
                        <a:t>profits are little or nowhere to be found</a:t>
                      </a:r>
                    </a:p>
                  </a:txBody>
                  <a:tcPr>
                    <a:solidFill>
                      <a:schemeClr val="bg1"/>
                    </a:solidFill>
                  </a:tcPr>
                </a:tc>
              </a:tr>
            </a:tbl>
          </a:graphicData>
        </a:graphic>
      </p:graphicFrame>
    </p:spTree>
    <p:extLst>
      <p:ext uri="{BB962C8B-B14F-4D97-AF65-F5344CB8AC3E}">
        <p14:creationId xmlns:p14="http://schemas.microsoft.com/office/powerpoint/2010/main" val="7124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4979" y="2239431"/>
            <a:ext cx="6254044" cy="1037170"/>
          </a:xfrm>
        </p:spPr>
        <p:txBody>
          <a:bodyPr>
            <a:normAutofit/>
          </a:bodyPr>
          <a:lstStyle/>
          <a:p>
            <a:r>
              <a:rPr lang="en-US" sz="2800" dirty="0" smtClean="0"/>
              <a:t>How do companies fall into this unenviable, troubled state?</a:t>
            </a:r>
            <a:endParaRPr lang="en-US" sz="2800" dirty="0"/>
          </a:p>
        </p:txBody>
      </p:sp>
    </p:spTree>
    <p:extLst>
      <p:ext uri="{BB962C8B-B14F-4D97-AF65-F5344CB8AC3E}">
        <p14:creationId xmlns:p14="http://schemas.microsoft.com/office/powerpoint/2010/main" val="3807509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3200400"/>
            <a:ext cx="6400800" cy="609600"/>
          </a:xfrm>
        </p:spPr>
        <p:txBody>
          <a:bodyPr>
            <a:normAutofit/>
          </a:bodyPr>
          <a:lstStyle/>
          <a:p>
            <a:pPr algn="just"/>
            <a:r>
              <a:rPr lang="en-US" sz="1600" b="1" dirty="0" smtClean="0"/>
              <a:t>What would that look like?</a:t>
            </a:r>
            <a:endParaRPr lang="en-US" sz="1600" dirty="0"/>
          </a:p>
        </p:txBody>
      </p:sp>
      <p:sp>
        <p:nvSpPr>
          <p:cNvPr id="4" name="Title 5"/>
          <p:cNvSpPr txBox="1">
            <a:spLocks/>
          </p:cNvSpPr>
          <p:nvPr/>
        </p:nvSpPr>
        <p:spPr>
          <a:xfrm>
            <a:off x="1371600" y="1600200"/>
            <a:ext cx="6477000" cy="15240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600" b="1" dirty="0" smtClean="0"/>
              <a:t>It turns out that in poorly performing companies the energy flow is </a:t>
            </a:r>
            <a:r>
              <a:rPr lang="en-US" sz="1600" b="1" dirty="0" smtClean="0">
                <a:solidFill>
                  <a:srgbClr val="0000CC"/>
                </a:solidFill>
              </a:rPr>
              <a:t>opposite </a:t>
            </a:r>
            <a:r>
              <a:rPr lang="en-US" sz="1600" b="1" dirty="0" smtClean="0"/>
              <a:t>of what highly successful firms experience. Instead of energy progressively intensifying, it is </a:t>
            </a:r>
            <a:r>
              <a:rPr lang="en-US" sz="1600" b="1" dirty="0" smtClean="0">
                <a:solidFill>
                  <a:srgbClr val="0000CC"/>
                </a:solidFill>
              </a:rPr>
              <a:t>deflected and wasted, </a:t>
            </a:r>
            <a:r>
              <a:rPr lang="en-US" sz="1600" b="1" dirty="0" smtClean="0"/>
              <a:t>thereby</a:t>
            </a:r>
            <a:r>
              <a:rPr lang="en-US" sz="1600" b="1" dirty="0" smtClean="0">
                <a:solidFill>
                  <a:srgbClr val="0000CC"/>
                </a:solidFill>
              </a:rPr>
              <a:t> </a:t>
            </a:r>
            <a:r>
              <a:rPr lang="en-US" sz="1600" b="1" dirty="0" smtClean="0"/>
              <a:t>reducing any chance for serious business success.</a:t>
            </a:r>
            <a:endParaRPr lang="en-US" sz="1600" b="1" dirty="0"/>
          </a:p>
        </p:txBody>
      </p:sp>
    </p:spTree>
    <p:extLst>
      <p:ext uri="{BB962C8B-B14F-4D97-AF65-F5344CB8AC3E}">
        <p14:creationId xmlns:p14="http://schemas.microsoft.com/office/powerpoint/2010/main" val="3807509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367087" y="838200"/>
            <a:ext cx="2409825" cy="3048000"/>
          </a:xfrm>
          <a:prstGeom prst="rect">
            <a:avLst/>
          </a:prstGeom>
          <a:noFill/>
          <a:ln>
            <a:noFill/>
          </a:ln>
        </p:spPr>
      </p:pic>
      <p:sp>
        <p:nvSpPr>
          <p:cNvPr id="7" name="Title 1"/>
          <p:cNvSpPr txBox="1">
            <a:spLocks/>
          </p:cNvSpPr>
          <p:nvPr/>
        </p:nvSpPr>
        <p:spPr>
          <a:xfrm>
            <a:off x="1295400" y="4114800"/>
            <a:ext cx="6553200" cy="8382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a:t>We see how the energy gets </a:t>
            </a:r>
            <a:r>
              <a:rPr lang="en-US" sz="1400" b="1" dirty="0" smtClean="0">
                <a:solidFill>
                  <a:srgbClr val="0000CC"/>
                </a:solidFill>
              </a:rPr>
              <a:t>deflected </a:t>
            </a:r>
            <a:r>
              <a:rPr lang="en-US" sz="1400" b="1" dirty="0" smtClean="0"/>
              <a:t>at </a:t>
            </a:r>
            <a:r>
              <a:rPr lang="en-US" sz="1400" b="1" dirty="0"/>
              <a:t>each step along the way, preventing it from building up </a:t>
            </a:r>
            <a:r>
              <a:rPr lang="en-US" sz="1400" b="1" dirty="0" smtClean="0"/>
              <a:t>into a force </a:t>
            </a:r>
            <a:r>
              <a:rPr lang="en-US" sz="1400" b="1" dirty="0"/>
              <a:t>and </a:t>
            </a:r>
            <a:r>
              <a:rPr lang="en-US" sz="1400" b="1" dirty="0" smtClean="0"/>
              <a:t>power for accomplishment, </a:t>
            </a:r>
            <a:r>
              <a:rPr lang="en-US" sz="1400" b="1" dirty="0"/>
              <a:t>leading to low productivity, revenue, and profits.</a:t>
            </a:r>
            <a:endParaRPr lang="en-US" sz="1400" dirty="0"/>
          </a:p>
        </p:txBody>
      </p:sp>
    </p:spTree>
    <p:extLst>
      <p:ext uri="{BB962C8B-B14F-4D97-AF65-F5344CB8AC3E}">
        <p14:creationId xmlns:p14="http://schemas.microsoft.com/office/powerpoint/2010/main" val="106557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367087" y="838200"/>
            <a:ext cx="2409825" cy="3048000"/>
          </a:xfrm>
          <a:prstGeom prst="rect">
            <a:avLst/>
          </a:prstGeom>
          <a:noFill/>
          <a:ln>
            <a:noFill/>
          </a:ln>
        </p:spPr>
      </p:pic>
      <p:sp>
        <p:nvSpPr>
          <p:cNvPr id="7" name="Title 1"/>
          <p:cNvSpPr txBox="1">
            <a:spLocks/>
          </p:cNvSpPr>
          <p:nvPr/>
        </p:nvSpPr>
        <p:spPr>
          <a:xfrm>
            <a:off x="1295400" y="4267200"/>
            <a:ext cx="6553200" cy="12192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a:t>The original energy of the company is not harnessed because there is </a:t>
            </a:r>
            <a:r>
              <a:rPr lang="en-US" sz="1400" b="1" dirty="0">
                <a:solidFill>
                  <a:srgbClr val="0000CC"/>
                </a:solidFill>
              </a:rPr>
              <a:t>inadequate direction </a:t>
            </a:r>
            <a:r>
              <a:rPr lang="en-US" sz="1400" b="1" dirty="0"/>
              <a:t>given by the firm.</a:t>
            </a:r>
            <a:endParaRPr lang="en-US" sz="1400" dirty="0"/>
          </a:p>
          <a:p>
            <a:pPr lvl="0" algn="just"/>
            <a:endParaRPr lang="en-US" sz="1400" b="1" dirty="0" smtClean="0"/>
          </a:p>
          <a:p>
            <a:pPr lvl="0" algn="just"/>
            <a:r>
              <a:rPr lang="en-US" sz="1400" b="1" dirty="0" smtClean="0"/>
              <a:t>As </a:t>
            </a:r>
            <a:r>
              <a:rPr lang="en-US" sz="1400" b="1" dirty="0"/>
              <a:t>a result, the </a:t>
            </a:r>
            <a:r>
              <a:rPr lang="en-US" sz="1400" b="1" dirty="0">
                <a:solidFill>
                  <a:srgbClr val="0000CC"/>
                </a:solidFill>
              </a:rPr>
              <a:t>energy is </a:t>
            </a:r>
            <a:r>
              <a:rPr lang="en-US" sz="1400" b="1" dirty="0" smtClean="0">
                <a:solidFill>
                  <a:srgbClr val="0000CC"/>
                </a:solidFill>
              </a:rPr>
              <a:t>deflected </a:t>
            </a:r>
            <a:r>
              <a:rPr lang="en-US" sz="1400" b="1" dirty="0">
                <a:solidFill>
                  <a:srgbClr val="0000CC"/>
                </a:solidFill>
              </a:rPr>
              <a:t>and diffused.</a:t>
            </a:r>
            <a:r>
              <a:rPr lang="en-US" sz="1400" b="1" dirty="0"/>
              <a:t> It does not build up into a </a:t>
            </a:r>
            <a:r>
              <a:rPr lang="en-US" sz="1400" b="1" dirty="0" smtClean="0"/>
              <a:t>Force for success.</a:t>
            </a:r>
            <a:endParaRPr lang="en-US" sz="1400" dirty="0"/>
          </a:p>
        </p:txBody>
      </p:sp>
      <p:sp>
        <p:nvSpPr>
          <p:cNvPr id="4" name="Oval 3"/>
          <p:cNvSpPr/>
          <p:nvPr/>
        </p:nvSpPr>
        <p:spPr>
          <a:xfrm>
            <a:off x="3429000" y="780756"/>
            <a:ext cx="2209800" cy="12004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762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367087" y="838200"/>
            <a:ext cx="2409825" cy="3048000"/>
          </a:xfrm>
          <a:prstGeom prst="rect">
            <a:avLst/>
          </a:prstGeom>
          <a:noFill/>
          <a:ln>
            <a:noFill/>
          </a:ln>
        </p:spPr>
      </p:pic>
      <p:sp>
        <p:nvSpPr>
          <p:cNvPr id="7" name="Title 1"/>
          <p:cNvSpPr txBox="1">
            <a:spLocks/>
          </p:cNvSpPr>
          <p:nvPr/>
        </p:nvSpPr>
        <p:spPr>
          <a:xfrm>
            <a:off x="1295400" y="4267200"/>
            <a:ext cx="6553200" cy="14478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a:t>We also see how the </a:t>
            </a:r>
            <a:r>
              <a:rPr lang="en-US" sz="1400" b="1" dirty="0">
                <a:solidFill>
                  <a:srgbClr val="0000CC"/>
                </a:solidFill>
              </a:rPr>
              <a:t>organization is inadequate </a:t>
            </a:r>
            <a:r>
              <a:rPr lang="en-US" sz="1400" b="1" dirty="0"/>
              <a:t>to carry through even the limited direction it receives from the </a:t>
            </a:r>
            <a:r>
              <a:rPr lang="en-US" sz="1400" b="1" dirty="0" smtClean="0"/>
              <a:t>top </a:t>
            </a:r>
            <a:r>
              <a:rPr lang="en-US" sz="1400" b="1" dirty="0"/>
              <a:t>– as there are problems in the activities, systems, projects, etc. to carry out the goals</a:t>
            </a:r>
            <a:r>
              <a:rPr lang="en-US" sz="1400" b="1" dirty="0" smtClean="0"/>
              <a:t>.</a:t>
            </a:r>
          </a:p>
          <a:p>
            <a:pPr lvl="0" algn="just"/>
            <a:endParaRPr lang="en-US" sz="1400" dirty="0"/>
          </a:p>
          <a:p>
            <a:pPr lvl="0" algn="just"/>
            <a:r>
              <a:rPr lang="en-US" sz="1400" b="1" dirty="0"/>
              <a:t>As a result </a:t>
            </a:r>
            <a:r>
              <a:rPr lang="en-US" sz="1400" b="1" dirty="0" smtClean="0">
                <a:solidFill>
                  <a:srgbClr val="0000CC"/>
                </a:solidFill>
              </a:rPr>
              <a:t>inadequate Power </a:t>
            </a:r>
            <a:r>
              <a:rPr lang="en-US" sz="1400" b="1" dirty="0">
                <a:solidFill>
                  <a:srgbClr val="0000CC"/>
                </a:solidFill>
              </a:rPr>
              <a:t>is generated </a:t>
            </a:r>
            <a:r>
              <a:rPr lang="en-US" sz="1400" b="1" dirty="0"/>
              <a:t>in the </a:t>
            </a:r>
            <a:r>
              <a:rPr lang="en-US" sz="1400" b="1" dirty="0" smtClean="0"/>
              <a:t>company, </a:t>
            </a:r>
            <a:r>
              <a:rPr lang="en-US" sz="1400" b="1" dirty="0"/>
              <a:t>and misery in various forms spreads, as described above.</a:t>
            </a:r>
            <a:endParaRPr lang="en-US" sz="1400" dirty="0"/>
          </a:p>
        </p:txBody>
      </p:sp>
      <p:sp>
        <p:nvSpPr>
          <p:cNvPr id="4" name="Oval 3"/>
          <p:cNvSpPr/>
          <p:nvPr/>
        </p:nvSpPr>
        <p:spPr>
          <a:xfrm>
            <a:off x="3553266" y="1676400"/>
            <a:ext cx="2009334" cy="1066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783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367087" y="838200"/>
            <a:ext cx="2409825" cy="3048000"/>
          </a:xfrm>
          <a:prstGeom prst="rect">
            <a:avLst/>
          </a:prstGeom>
          <a:noFill/>
          <a:ln>
            <a:noFill/>
          </a:ln>
        </p:spPr>
      </p:pic>
      <p:sp>
        <p:nvSpPr>
          <p:cNvPr id="7" name="Title 1"/>
          <p:cNvSpPr txBox="1">
            <a:spLocks/>
          </p:cNvSpPr>
          <p:nvPr/>
        </p:nvSpPr>
        <p:spPr>
          <a:xfrm>
            <a:off x="1295400" y="4191000"/>
            <a:ext cx="6553200" cy="19812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a:t>The remaining energy of the company is further deflected by the </a:t>
            </a:r>
            <a:r>
              <a:rPr lang="en-US" sz="1400" b="1" dirty="0">
                <a:solidFill>
                  <a:srgbClr val="0000CC"/>
                </a:solidFill>
              </a:rPr>
              <a:t>people who haven’t the skills, the motivation, the intensity, and the right attitudes</a:t>
            </a:r>
            <a:r>
              <a:rPr lang="en-US" sz="1400" b="1" dirty="0"/>
              <a:t> to see the goals through, if they even know what they </a:t>
            </a:r>
            <a:r>
              <a:rPr lang="en-US" sz="1400" b="1" dirty="0" smtClean="0"/>
              <a:t>are.</a:t>
            </a:r>
            <a:endParaRPr lang="en-US" sz="1400" dirty="0"/>
          </a:p>
          <a:p>
            <a:pPr lvl="0" algn="just"/>
            <a:endParaRPr lang="en-US" sz="1400" b="1" dirty="0"/>
          </a:p>
          <a:p>
            <a:pPr lvl="0" algn="just"/>
            <a:r>
              <a:rPr lang="en-US" sz="1400" b="1" dirty="0" smtClean="0"/>
              <a:t>As </a:t>
            </a:r>
            <a:r>
              <a:rPr lang="en-US" sz="1400" b="1" dirty="0"/>
              <a:t>a result, when they carry out their work, it ends in </a:t>
            </a:r>
            <a:r>
              <a:rPr lang="en-US" sz="1400" b="1" dirty="0">
                <a:solidFill>
                  <a:srgbClr val="0000CC"/>
                </a:solidFill>
              </a:rPr>
              <a:t>poor productivity and results, hence </a:t>
            </a:r>
            <a:r>
              <a:rPr lang="en-US" sz="1400" b="1" u="sng" dirty="0">
                <a:solidFill>
                  <a:srgbClr val="0000CC"/>
                </a:solidFill>
              </a:rPr>
              <a:t>low revenues and profits -- even losses</a:t>
            </a:r>
            <a:r>
              <a:rPr lang="en-US" sz="1400" b="1" u="sng" dirty="0" smtClean="0">
                <a:solidFill>
                  <a:srgbClr val="0000CC"/>
                </a:solidFill>
              </a:rPr>
              <a:t>.</a:t>
            </a:r>
          </a:p>
          <a:p>
            <a:pPr lvl="0" algn="just"/>
            <a:endParaRPr lang="en-US" sz="1400" dirty="0"/>
          </a:p>
          <a:p>
            <a:pPr lvl="0" algn="just"/>
            <a:r>
              <a:rPr lang="en-US" sz="1400" b="1" dirty="0" smtClean="0"/>
              <a:t>In this way, unsuccessful </a:t>
            </a:r>
            <a:r>
              <a:rPr lang="en-US" sz="1400" b="1" dirty="0"/>
              <a:t>companies </a:t>
            </a:r>
            <a:r>
              <a:rPr lang="en-US" sz="1400" b="1" dirty="0" smtClean="0"/>
              <a:t>are unable </a:t>
            </a:r>
            <a:r>
              <a:rPr lang="en-US" sz="1400" b="1" dirty="0"/>
              <a:t>to harness the necessary energy to drive </a:t>
            </a:r>
            <a:r>
              <a:rPr lang="en-US" sz="1400" b="1" dirty="0" smtClean="0"/>
              <a:t>them to enormous success</a:t>
            </a:r>
            <a:r>
              <a:rPr lang="en-US" sz="1400" b="1" dirty="0"/>
              <a:t>. </a:t>
            </a:r>
          </a:p>
        </p:txBody>
      </p:sp>
      <p:sp>
        <p:nvSpPr>
          <p:cNvPr id="4" name="Oval 3"/>
          <p:cNvSpPr/>
          <p:nvPr/>
        </p:nvSpPr>
        <p:spPr>
          <a:xfrm>
            <a:off x="3244948" y="2667000"/>
            <a:ext cx="2622452" cy="1447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649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rgbClr val="C00000"/>
                </a:solidFill>
              </a:rPr>
              <a:t>SUCCESSFUL </a:t>
            </a:r>
            <a:r>
              <a:rPr lang="en-US" sz="2400" dirty="0" smtClean="0">
                <a:solidFill>
                  <a:srgbClr val="C00000"/>
                </a:solidFill>
              </a:rPr>
              <a:t>COMPANIES</a:t>
            </a:r>
            <a:r>
              <a:rPr lang="en-US" dirty="0"/>
              <a:t/>
            </a:r>
            <a:br>
              <a:rPr lang="en-US" dirty="0"/>
            </a:br>
            <a:endParaRPr lang="en-US" dirty="0"/>
          </a:p>
        </p:txBody>
      </p:sp>
      <p:sp>
        <p:nvSpPr>
          <p:cNvPr id="3" name="Content Placeholder 2"/>
          <p:cNvSpPr>
            <a:spLocks noGrp="1"/>
          </p:cNvSpPr>
          <p:nvPr>
            <p:ph idx="1"/>
          </p:nvPr>
        </p:nvSpPr>
        <p:spPr>
          <a:xfrm>
            <a:off x="914400" y="1752600"/>
            <a:ext cx="7391400" cy="1766943"/>
          </a:xfrm>
        </p:spPr>
        <p:txBody>
          <a:bodyPr/>
          <a:lstStyle/>
          <a:p>
            <a:pPr lvl="0">
              <a:buFont typeface="Wingdings" panose="05000000000000000000" pitchFamily="2" charset="2"/>
              <a:buChar char="v"/>
            </a:pPr>
            <a:r>
              <a:rPr lang="en-US" sz="2000" b="1" dirty="0"/>
              <a:t>One quality </a:t>
            </a:r>
            <a:r>
              <a:rPr lang="en-US" sz="2000" b="1" dirty="0" smtClean="0"/>
              <a:t>all successful, high-performance companies have is </a:t>
            </a:r>
            <a:r>
              <a:rPr lang="en-US" sz="2000" b="1" dirty="0"/>
              <a:t>a </a:t>
            </a:r>
            <a:r>
              <a:rPr lang="en-US" sz="2000" b="1" dirty="0" smtClean="0">
                <a:solidFill>
                  <a:srgbClr val="0000CC"/>
                </a:solidFill>
              </a:rPr>
              <a:t>very high level of Energy</a:t>
            </a:r>
            <a:endParaRPr lang="en-US" sz="2000" dirty="0">
              <a:solidFill>
                <a:srgbClr val="0000CC"/>
              </a:solidFill>
            </a:endParaRPr>
          </a:p>
          <a:p>
            <a:pPr lvl="0">
              <a:buFont typeface="Wingdings" panose="05000000000000000000" pitchFamily="2" charset="2"/>
              <a:buChar char="v"/>
            </a:pPr>
            <a:r>
              <a:rPr lang="en-US" sz="2000" b="1" dirty="0"/>
              <a:t>In such companies </a:t>
            </a:r>
            <a:r>
              <a:rPr lang="en-US" sz="2000" b="1" dirty="0" smtClean="0"/>
              <a:t>we see a number of wonderful qualities, including-</a:t>
            </a:r>
            <a:endParaRPr lang="en-US" sz="2000" dirty="0"/>
          </a:p>
          <a:p>
            <a:pPr marL="0" indent="0">
              <a:buNone/>
            </a:pPr>
            <a:endParaRPr lang="en-US" dirty="0"/>
          </a:p>
        </p:txBody>
      </p:sp>
    </p:spTree>
    <p:extLst>
      <p:ext uri="{BB962C8B-B14F-4D97-AF65-F5344CB8AC3E}">
        <p14:creationId xmlns:p14="http://schemas.microsoft.com/office/powerpoint/2010/main" val="186149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a:t>What can we do about this troubling </a:t>
            </a:r>
            <a:r>
              <a:rPr lang="en-US" sz="3200" dirty="0" smtClean="0"/>
              <a:t>situation?</a:t>
            </a:r>
            <a:endParaRPr lang="en-US" sz="3200" dirty="0"/>
          </a:p>
        </p:txBody>
      </p:sp>
      <p:sp>
        <p:nvSpPr>
          <p:cNvPr id="7" name="Text Placeholder 6"/>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460490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200" y="1752600"/>
            <a:ext cx="6629400" cy="1447800"/>
          </a:xfrm>
        </p:spPr>
        <p:txBody>
          <a:bodyPr>
            <a:normAutofit/>
          </a:bodyPr>
          <a:lstStyle/>
          <a:p>
            <a:pPr algn="just"/>
            <a:r>
              <a:rPr lang="en-US" sz="2000" dirty="0" smtClean="0"/>
              <a:t>To rectify this situation we need to somehow </a:t>
            </a:r>
            <a:r>
              <a:rPr lang="en-US" sz="2000" b="1" dirty="0" smtClean="0"/>
              <a:t>refocus the lenses to build up the energy into a Force and Power</a:t>
            </a:r>
            <a:r>
              <a:rPr lang="en-US" sz="2000" dirty="0"/>
              <a:t> </a:t>
            </a:r>
            <a:r>
              <a:rPr lang="en-US" sz="2000" dirty="0" smtClean="0"/>
              <a:t>which will drive success, enabling the company to double or more its revenues or profits in two years or less.</a:t>
            </a:r>
            <a:endParaRPr lang="en-US" sz="2000" dirty="0"/>
          </a:p>
        </p:txBody>
      </p:sp>
      <p:sp>
        <p:nvSpPr>
          <p:cNvPr id="3" name="Title 5"/>
          <p:cNvSpPr txBox="1">
            <a:spLocks/>
          </p:cNvSpPr>
          <p:nvPr/>
        </p:nvSpPr>
        <p:spPr>
          <a:xfrm>
            <a:off x="1261281" y="3405116"/>
            <a:ext cx="6629400" cy="4572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2000" b="1" dirty="0" smtClean="0"/>
              <a:t>How do we do that?</a:t>
            </a:r>
            <a:endParaRPr lang="en-US" sz="2000" b="1" dirty="0"/>
          </a:p>
        </p:txBody>
      </p:sp>
    </p:spTree>
    <p:extLst>
      <p:ext uri="{BB962C8B-B14F-4D97-AF65-F5344CB8AC3E}">
        <p14:creationId xmlns:p14="http://schemas.microsoft.com/office/powerpoint/2010/main" val="258170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478" y="1066800"/>
            <a:ext cx="6629400" cy="990600"/>
          </a:xfrm>
        </p:spPr>
        <p:txBody>
          <a:bodyPr>
            <a:noAutofit/>
          </a:bodyPr>
          <a:lstStyle/>
          <a:p>
            <a:pPr algn="just"/>
            <a:r>
              <a:rPr lang="en-US" sz="1800" b="1" dirty="0" smtClean="0"/>
              <a:t>We </a:t>
            </a:r>
            <a:r>
              <a:rPr lang="en-US" sz="1800" b="1" u="sng" dirty="0" smtClean="0"/>
              <a:t>refocus </a:t>
            </a:r>
            <a:r>
              <a:rPr lang="en-US" sz="1800" b="1" u="sng" dirty="0"/>
              <a:t>the lenses</a:t>
            </a:r>
            <a:r>
              <a:rPr lang="en-US" sz="1800" b="1" dirty="0"/>
              <a:t> of the company and </a:t>
            </a:r>
            <a:r>
              <a:rPr lang="en-US" sz="1800" b="1" u="sng" dirty="0" smtClean="0"/>
              <a:t>expand </a:t>
            </a:r>
            <a:r>
              <a:rPr lang="en-US" sz="1800" b="1" u="sng" dirty="0"/>
              <a:t>the Energy</a:t>
            </a:r>
            <a:r>
              <a:rPr lang="en-US" sz="1800" b="1" dirty="0"/>
              <a:t> that drives </a:t>
            </a:r>
            <a:r>
              <a:rPr lang="en-US" sz="1800" b="1" dirty="0" smtClean="0"/>
              <a:t>it by upgrading the </a:t>
            </a:r>
            <a:r>
              <a:rPr lang="en-US" sz="1800" b="1" dirty="0"/>
              <a:t>company’s </a:t>
            </a:r>
            <a:r>
              <a:rPr lang="en-US" sz="1800" b="1" u="sng" dirty="0"/>
              <a:t>F</a:t>
            </a:r>
            <a:r>
              <a:rPr lang="en-US" sz="1800" b="1" u="sng" dirty="0" smtClean="0"/>
              <a:t>ive Engines of Growth</a:t>
            </a:r>
            <a:r>
              <a:rPr lang="en-US" sz="1800" b="1" dirty="0" smtClean="0"/>
              <a:t>.   They are-</a:t>
            </a:r>
            <a:endParaRPr lang="en-US" sz="18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285999" y="2819400"/>
            <a:ext cx="4495800" cy="2601082"/>
          </a:xfrm>
          <a:prstGeom prst="rect">
            <a:avLst/>
          </a:prstGeom>
        </p:spPr>
      </p:pic>
      <p:sp>
        <p:nvSpPr>
          <p:cNvPr id="4" name="Title 1"/>
          <p:cNvSpPr txBox="1">
            <a:spLocks/>
          </p:cNvSpPr>
          <p:nvPr/>
        </p:nvSpPr>
        <p:spPr>
          <a:xfrm>
            <a:off x="1219199" y="2209800"/>
            <a:ext cx="6629400" cy="381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smtClean="0">
                <a:solidFill>
                  <a:srgbClr val="0000CC"/>
                </a:solidFill>
              </a:rPr>
              <a:t>Market, Technology, Organization, People, and Finance</a:t>
            </a:r>
            <a:endParaRPr lang="en-US" sz="1800" dirty="0">
              <a:solidFill>
                <a:srgbClr val="0000CC"/>
              </a:solidFill>
            </a:endParaRPr>
          </a:p>
        </p:txBody>
      </p:sp>
    </p:spTree>
    <p:extLst>
      <p:ext uri="{BB962C8B-B14F-4D97-AF65-F5344CB8AC3E}">
        <p14:creationId xmlns:p14="http://schemas.microsoft.com/office/powerpoint/2010/main" val="413258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057400"/>
            <a:ext cx="6254044" cy="1362075"/>
          </a:xfrm>
        </p:spPr>
        <p:txBody>
          <a:bodyPr>
            <a:normAutofit/>
          </a:bodyPr>
          <a:lstStyle/>
          <a:p>
            <a:r>
              <a:rPr lang="en-US" sz="2800" dirty="0" smtClean="0"/>
              <a:t>Let’s examine each of the five engines that drive the company</a:t>
            </a:r>
            <a:endParaRPr lang="en-US" sz="2800" dirty="0"/>
          </a:p>
        </p:txBody>
      </p:sp>
    </p:spTree>
    <p:extLst>
      <p:ext uri="{BB962C8B-B14F-4D97-AF65-F5344CB8AC3E}">
        <p14:creationId xmlns:p14="http://schemas.microsoft.com/office/powerpoint/2010/main" val="89736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404" y="3810000"/>
            <a:ext cx="6629400" cy="457200"/>
          </a:xfrm>
        </p:spPr>
        <p:txBody>
          <a:bodyPr>
            <a:normAutofit fontScale="90000"/>
          </a:bodyPr>
          <a:lstStyle/>
          <a:p>
            <a:pPr algn="just"/>
            <a:r>
              <a:rPr lang="en-US" sz="1400" b="1" dirty="0" smtClean="0"/>
              <a:t>MARKET</a:t>
            </a:r>
            <a:r>
              <a:rPr lang="en-US" sz="1400" dirty="0" smtClean="0"/>
              <a:t> is the first engine. Market is the meeting of a need in society which the company aims to serve.</a:t>
            </a:r>
            <a:endParaRPr lang="en-US" sz="14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82592" y="685800"/>
            <a:ext cx="5153025" cy="2981325"/>
          </a:xfrm>
          <a:prstGeom prst="rect">
            <a:avLst/>
          </a:prstGeom>
        </p:spPr>
      </p:pic>
      <p:sp>
        <p:nvSpPr>
          <p:cNvPr id="4" name="Title 1"/>
          <p:cNvSpPr txBox="1">
            <a:spLocks/>
          </p:cNvSpPr>
          <p:nvPr/>
        </p:nvSpPr>
        <p:spPr>
          <a:xfrm>
            <a:off x="1295400" y="4343400"/>
            <a:ext cx="6706772" cy="14478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050" dirty="0" smtClean="0"/>
              <a:t>Among the aspects of this engine are:</a:t>
            </a:r>
            <a:br>
              <a:rPr lang="en-US" sz="1050" dirty="0" smtClean="0"/>
            </a:br>
            <a:endParaRPr lang="en-US" sz="1050" dirty="0" smtClean="0"/>
          </a:p>
          <a:p>
            <a:pPr marL="285750" lvl="0" indent="-285750" algn="l">
              <a:spcAft>
                <a:spcPts val="600"/>
              </a:spcAft>
              <a:buFont typeface="Arial" panose="020B0604020202020204" pitchFamily="34" charset="0"/>
              <a:buChar char="•"/>
            </a:pPr>
            <a:r>
              <a:rPr lang="en-US" sz="1050" b="1" u="sng" dirty="0" smtClean="0"/>
              <a:t>Knowing what the customer wants</a:t>
            </a:r>
            <a:endParaRPr lang="en-US" sz="1050" dirty="0" smtClean="0"/>
          </a:p>
          <a:p>
            <a:pPr marL="285750" lvl="0" indent="-285750" algn="l">
              <a:spcAft>
                <a:spcPts val="600"/>
              </a:spcAft>
              <a:buFont typeface="Arial" panose="020B0604020202020204" pitchFamily="34" charset="0"/>
              <a:buChar char="•"/>
            </a:pPr>
            <a:r>
              <a:rPr lang="en-US" sz="1050" b="1" dirty="0" smtClean="0"/>
              <a:t>The </a:t>
            </a:r>
            <a:r>
              <a:rPr lang="en-US" sz="1050" b="1" dirty="0"/>
              <a:t>ability to </a:t>
            </a:r>
            <a:r>
              <a:rPr lang="en-US" sz="1050" b="1" u="sng" dirty="0"/>
              <a:t>please the customer</a:t>
            </a:r>
            <a:r>
              <a:rPr lang="en-US" sz="1050" b="1" dirty="0"/>
              <a:t> at all levels</a:t>
            </a:r>
            <a:endParaRPr lang="en-US" sz="1050" dirty="0"/>
          </a:p>
          <a:p>
            <a:pPr marL="285750" lvl="0" indent="-285750" algn="l">
              <a:spcAft>
                <a:spcPts val="600"/>
              </a:spcAft>
              <a:buFont typeface="Arial" panose="020B0604020202020204" pitchFamily="34" charset="0"/>
              <a:buChar char="•"/>
            </a:pPr>
            <a:r>
              <a:rPr lang="en-US" sz="1050" b="1" dirty="0"/>
              <a:t>The </a:t>
            </a:r>
            <a:r>
              <a:rPr lang="en-US" sz="1050" b="1" u="sng" dirty="0"/>
              <a:t>quality of marketing strategies</a:t>
            </a:r>
            <a:r>
              <a:rPr lang="en-US" sz="1050" b="1" dirty="0"/>
              <a:t> to get the attention of potential customers</a:t>
            </a:r>
            <a:endParaRPr lang="en-US" sz="1050" dirty="0"/>
          </a:p>
          <a:p>
            <a:pPr marL="285750" lvl="0" indent="-285750" algn="l">
              <a:spcAft>
                <a:spcPts val="600"/>
              </a:spcAft>
              <a:buFont typeface="Arial" panose="020B0604020202020204" pitchFamily="34" charset="0"/>
              <a:buChar char="•"/>
            </a:pPr>
            <a:r>
              <a:rPr lang="en-US" sz="1050" b="1" dirty="0"/>
              <a:t>The </a:t>
            </a:r>
            <a:r>
              <a:rPr lang="en-US" sz="1050" b="1" u="sng" dirty="0"/>
              <a:t>quality of the sales effort</a:t>
            </a:r>
            <a:r>
              <a:rPr lang="en-US" sz="1050" b="1" dirty="0"/>
              <a:t> to secure orders, contracts, etc. from the </a:t>
            </a:r>
            <a:r>
              <a:rPr lang="en-US" sz="1050" b="1" dirty="0" smtClean="0"/>
              <a:t>customer</a:t>
            </a:r>
          </a:p>
          <a:p>
            <a:pPr marL="285750" lvl="0" indent="-285750" algn="l">
              <a:spcAft>
                <a:spcPts val="600"/>
              </a:spcAft>
              <a:buFont typeface="Arial" panose="020B0604020202020204" pitchFamily="34" charset="0"/>
              <a:buChar char="•"/>
            </a:pPr>
            <a:endParaRPr lang="en-US" sz="1050" b="1" dirty="0" smtClean="0"/>
          </a:p>
        </p:txBody>
      </p:sp>
      <p:sp>
        <p:nvSpPr>
          <p:cNvPr id="6" name="Oval 5"/>
          <p:cNvSpPr/>
          <p:nvPr/>
        </p:nvSpPr>
        <p:spPr>
          <a:xfrm>
            <a:off x="2362200" y="1085703"/>
            <a:ext cx="1219200" cy="2590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9881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404" y="3733800"/>
            <a:ext cx="6629400" cy="762000"/>
          </a:xfrm>
        </p:spPr>
        <p:txBody>
          <a:bodyPr>
            <a:normAutofit fontScale="90000"/>
          </a:bodyPr>
          <a:lstStyle/>
          <a:p>
            <a:pPr algn="just"/>
            <a:r>
              <a:rPr lang="en-US" sz="1400" b="1" dirty="0"/>
              <a:t>TECHNOLOGY</a:t>
            </a:r>
            <a:r>
              <a:rPr lang="en-US" sz="1400" dirty="0"/>
              <a:t> </a:t>
            </a:r>
            <a:r>
              <a:rPr lang="en-US" sz="1400" b="1" dirty="0"/>
              <a:t>(aka Products &amp; Services) </a:t>
            </a:r>
            <a:r>
              <a:rPr lang="en-US" sz="1400" dirty="0"/>
              <a:t>is the know-how for producing a </a:t>
            </a:r>
            <a:r>
              <a:rPr lang="en-US" sz="1400" u="sng" dirty="0"/>
              <a:t>product</a:t>
            </a:r>
            <a:r>
              <a:rPr lang="en-US" sz="1400" dirty="0"/>
              <a:t> or providing a </a:t>
            </a:r>
            <a:r>
              <a:rPr lang="en-US" sz="1400" u="sng" dirty="0"/>
              <a:t>service</a:t>
            </a:r>
            <a:r>
              <a:rPr lang="en-US" sz="1400" dirty="0"/>
              <a:t> which meets the needs of the market. </a:t>
            </a:r>
            <a:r>
              <a:rPr lang="en-US" sz="1400" dirty="0" smtClean="0"/>
              <a:t>It’s the </a:t>
            </a:r>
            <a:r>
              <a:rPr lang="en-US" sz="1400" dirty="0"/>
              <a:t>way you perceive the products and services you provide, and the methods you employ to generate them.</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82592" y="685800"/>
            <a:ext cx="5153025" cy="2981325"/>
          </a:xfrm>
          <a:prstGeom prst="rect">
            <a:avLst/>
          </a:prstGeom>
        </p:spPr>
      </p:pic>
      <p:sp>
        <p:nvSpPr>
          <p:cNvPr id="4" name="Title 1"/>
          <p:cNvSpPr txBox="1">
            <a:spLocks/>
          </p:cNvSpPr>
          <p:nvPr/>
        </p:nvSpPr>
        <p:spPr>
          <a:xfrm>
            <a:off x="1295400" y="4495800"/>
            <a:ext cx="6629400" cy="16002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050" dirty="0"/>
              <a:t>Among the aspects of this engine are:</a:t>
            </a:r>
          </a:p>
          <a:p>
            <a:pPr lvl="0" algn="l">
              <a:spcAft>
                <a:spcPts val="300"/>
              </a:spcAft>
            </a:pPr>
            <a:endParaRPr lang="en-US" sz="1050" b="1" dirty="0" smtClean="0"/>
          </a:p>
          <a:p>
            <a:pPr marL="171450" lvl="0" indent="-171450" algn="l">
              <a:spcAft>
                <a:spcPts val="300"/>
              </a:spcAft>
              <a:buFont typeface="Arial" panose="020B0604020202020204" pitchFamily="34" charset="0"/>
              <a:buChar char="•"/>
            </a:pPr>
            <a:r>
              <a:rPr lang="en-US" sz="1050" b="1" dirty="0" smtClean="0"/>
              <a:t>The </a:t>
            </a:r>
            <a:r>
              <a:rPr lang="en-US" sz="1050" b="1" dirty="0"/>
              <a:t>ability to </a:t>
            </a:r>
            <a:r>
              <a:rPr lang="en-US" sz="1050" b="1" u="sng" dirty="0"/>
              <a:t>identify</a:t>
            </a:r>
            <a:r>
              <a:rPr lang="en-US" sz="1050" b="1" dirty="0"/>
              <a:t> and then </a:t>
            </a:r>
            <a:r>
              <a:rPr lang="en-US" sz="1050" b="1" u="sng" dirty="0"/>
              <a:t>produce</a:t>
            </a:r>
            <a:r>
              <a:rPr lang="en-US" sz="1050" b="1" dirty="0"/>
              <a:t> the type of products and services the public wants</a:t>
            </a:r>
            <a:endParaRPr lang="en-US" sz="1050" dirty="0"/>
          </a:p>
          <a:p>
            <a:pPr marL="171450" lvl="0" indent="-171450" algn="l">
              <a:spcAft>
                <a:spcPts val="300"/>
              </a:spcAft>
              <a:buFont typeface="Arial" panose="020B0604020202020204" pitchFamily="34" charset="0"/>
              <a:buChar char="•"/>
            </a:pPr>
            <a:r>
              <a:rPr lang="en-US" sz="1050" b="1" dirty="0" smtClean="0"/>
              <a:t>The </a:t>
            </a:r>
            <a:r>
              <a:rPr lang="en-US" sz="1050" b="1" u="sng" dirty="0" smtClean="0"/>
              <a:t>quality</a:t>
            </a:r>
            <a:r>
              <a:rPr lang="en-US" sz="1050" b="1" dirty="0" smtClean="0"/>
              <a:t> and </a:t>
            </a:r>
            <a:r>
              <a:rPr lang="en-US" sz="1050" b="1" u="sng" dirty="0"/>
              <a:t>innovation level</a:t>
            </a:r>
            <a:r>
              <a:rPr lang="en-US" sz="1050" b="1" dirty="0"/>
              <a:t> of the products and services </a:t>
            </a:r>
            <a:r>
              <a:rPr lang="en-US" sz="1050" b="1" dirty="0" smtClean="0"/>
              <a:t>offered</a:t>
            </a:r>
          </a:p>
          <a:p>
            <a:pPr marL="171450" lvl="0" indent="-171450" algn="l">
              <a:spcAft>
                <a:spcPts val="300"/>
              </a:spcAft>
              <a:buFont typeface="Arial" panose="020B0604020202020204" pitchFamily="34" charset="0"/>
              <a:buChar char="•"/>
            </a:pPr>
            <a:r>
              <a:rPr lang="en-US" sz="1050" b="1" dirty="0" smtClean="0"/>
              <a:t>The ability to create the </a:t>
            </a:r>
            <a:r>
              <a:rPr lang="en-US" sz="1050" b="1" u="sng" dirty="0" smtClean="0"/>
              <a:t>best </a:t>
            </a:r>
            <a:r>
              <a:rPr lang="en-US" sz="1050" b="1" u="sng" dirty="0"/>
              <a:t>value</a:t>
            </a:r>
            <a:r>
              <a:rPr lang="en-US" sz="1050" b="1" dirty="0"/>
              <a:t> (quality for the price) available in the market of </a:t>
            </a:r>
            <a:r>
              <a:rPr lang="en-US" sz="1050" b="1" dirty="0" smtClean="0"/>
              <a:t>its products </a:t>
            </a:r>
            <a:r>
              <a:rPr lang="en-US" sz="1050" b="1" dirty="0"/>
              <a:t>and services</a:t>
            </a:r>
            <a:endParaRPr lang="en-US" sz="1050" dirty="0"/>
          </a:p>
          <a:p>
            <a:pPr marL="171450" lvl="0" indent="-171450" algn="l">
              <a:spcAft>
                <a:spcPts val="300"/>
              </a:spcAft>
              <a:buFont typeface="Arial" panose="020B0604020202020204" pitchFamily="34" charset="0"/>
              <a:buChar char="•"/>
            </a:pPr>
            <a:r>
              <a:rPr lang="en-US" sz="1050" b="1" dirty="0"/>
              <a:t>Having the </a:t>
            </a:r>
            <a:r>
              <a:rPr lang="en-US" sz="1050" b="1" dirty="0" smtClean="0"/>
              <a:t>right, </a:t>
            </a:r>
            <a:r>
              <a:rPr lang="en-US" sz="1050" b="1" u="sng" dirty="0" smtClean="0"/>
              <a:t>skilled </a:t>
            </a:r>
            <a:r>
              <a:rPr lang="en-US" sz="1050" b="1" u="sng" dirty="0"/>
              <a:t>people</a:t>
            </a:r>
            <a:r>
              <a:rPr lang="en-US" sz="1050" b="1" dirty="0"/>
              <a:t> to </a:t>
            </a:r>
            <a:r>
              <a:rPr lang="en-US" sz="1050" b="1" dirty="0" smtClean="0"/>
              <a:t>research, produce, and support </a:t>
            </a:r>
            <a:r>
              <a:rPr lang="en-US" sz="1050" b="1" dirty="0"/>
              <a:t>its products and services </a:t>
            </a:r>
            <a:endParaRPr lang="en-US" sz="1050" dirty="0"/>
          </a:p>
          <a:p>
            <a:pPr marL="171450" lvl="0" indent="-171450" algn="l">
              <a:spcAft>
                <a:spcPts val="300"/>
              </a:spcAft>
              <a:buFont typeface="Arial" panose="020B0604020202020204" pitchFamily="34" charset="0"/>
              <a:buChar char="•"/>
            </a:pPr>
            <a:r>
              <a:rPr lang="en-US" sz="1050" b="1" dirty="0"/>
              <a:t>The </a:t>
            </a:r>
            <a:r>
              <a:rPr lang="en-US" sz="1050" b="1" dirty="0" smtClean="0"/>
              <a:t>level of </a:t>
            </a:r>
            <a:r>
              <a:rPr lang="en-US" sz="1050" b="1" u="sng" dirty="0" smtClean="0"/>
              <a:t>productivity</a:t>
            </a:r>
            <a:r>
              <a:rPr lang="en-US" sz="1050" b="1" dirty="0" smtClean="0"/>
              <a:t> </a:t>
            </a:r>
            <a:r>
              <a:rPr lang="en-US" sz="1050" b="1" dirty="0"/>
              <a:t>of </a:t>
            </a:r>
            <a:r>
              <a:rPr lang="en-US" sz="1050" b="1" dirty="0" smtClean="0"/>
              <a:t>systems</a:t>
            </a:r>
            <a:r>
              <a:rPr lang="en-US" sz="1050" b="1" dirty="0"/>
              <a:t>, </a:t>
            </a:r>
            <a:r>
              <a:rPr lang="en-US" sz="1050" b="1" dirty="0" smtClean="0"/>
              <a:t>activities, projects, etc</a:t>
            </a:r>
            <a:r>
              <a:rPr lang="en-US" sz="1050" b="1" dirty="0"/>
              <a:t>. to generate </a:t>
            </a:r>
            <a:r>
              <a:rPr lang="en-US" sz="1050" b="1" dirty="0" smtClean="0"/>
              <a:t>products </a:t>
            </a:r>
            <a:r>
              <a:rPr lang="en-US" sz="1050" b="1" dirty="0"/>
              <a:t>and </a:t>
            </a:r>
            <a:r>
              <a:rPr lang="en-US" sz="1050" b="1" dirty="0" smtClean="0"/>
              <a:t>services</a:t>
            </a:r>
            <a:endParaRPr lang="en-US" sz="1050" dirty="0"/>
          </a:p>
        </p:txBody>
      </p:sp>
      <p:sp>
        <p:nvSpPr>
          <p:cNvPr id="6" name="Oval 5"/>
          <p:cNvSpPr/>
          <p:nvPr/>
        </p:nvSpPr>
        <p:spPr>
          <a:xfrm>
            <a:off x="3200400" y="1085703"/>
            <a:ext cx="1219200" cy="2590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970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3810000"/>
            <a:ext cx="6629400" cy="579120"/>
          </a:xfrm>
        </p:spPr>
        <p:txBody>
          <a:bodyPr>
            <a:normAutofit/>
          </a:bodyPr>
          <a:lstStyle/>
          <a:p>
            <a:pPr algn="just"/>
            <a:r>
              <a:rPr lang="en-US" sz="1200" b="1" dirty="0"/>
              <a:t>ORGANIZATION</a:t>
            </a:r>
            <a:r>
              <a:rPr lang="en-US" sz="1200" dirty="0"/>
              <a:t> provides the structure and systems which direct the people and utilize the capital and technology to provide the products and services that meet the needs of the market.</a:t>
            </a:r>
            <a:endParaRPr lang="en-US" sz="14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82592" y="685800"/>
            <a:ext cx="5153025" cy="2981325"/>
          </a:xfrm>
          <a:prstGeom prst="rect">
            <a:avLst/>
          </a:prstGeom>
        </p:spPr>
      </p:pic>
      <p:sp>
        <p:nvSpPr>
          <p:cNvPr id="4" name="Title 1"/>
          <p:cNvSpPr txBox="1">
            <a:spLocks/>
          </p:cNvSpPr>
          <p:nvPr/>
        </p:nvSpPr>
        <p:spPr>
          <a:xfrm>
            <a:off x="1295400" y="4343400"/>
            <a:ext cx="6553200" cy="1905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050" dirty="0"/>
              <a:t>Among the aspects of this engine are</a:t>
            </a:r>
            <a:r>
              <a:rPr lang="en-US" sz="1050" dirty="0" smtClean="0"/>
              <a:t>:</a:t>
            </a:r>
          </a:p>
          <a:p>
            <a:pPr algn="just"/>
            <a:endParaRPr lang="en-US" sz="1050" dirty="0"/>
          </a:p>
          <a:p>
            <a:pPr marL="171450" lvl="0" indent="-171450" algn="just">
              <a:spcAft>
                <a:spcPts val="300"/>
              </a:spcAft>
              <a:buFont typeface="Arial" panose="020B0604020202020204" pitchFamily="34" charset="0"/>
              <a:buChar char="•"/>
            </a:pPr>
            <a:r>
              <a:rPr lang="en-US" sz="1050" b="1" dirty="0"/>
              <a:t>The proper </a:t>
            </a:r>
            <a:r>
              <a:rPr lang="en-US" sz="1050" b="1" u="sng" dirty="0"/>
              <a:t>structure</a:t>
            </a:r>
            <a:r>
              <a:rPr lang="en-US" sz="1050" b="1" dirty="0"/>
              <a:t> of the company, including job positions, responsibilities, and authority</a:t>
            </a:r>
            <a:endParaRPr lang="en-US" sz="1050" dirty="0"/>
          </a:p>
          <a:p>
            <a:pPr marL="171450" lvl="0" indent="-171450" algn="just">
              <a:spcAft>
                <a:spcPts val="300"/>
              </a:spcAft>
              <a:buFont typeface="Arial" panose="020B0604020202020204" pitchFamily="34" charset="0"/>
              <a:buChar char="•"/>
            </a:pPr>
            <a:r>
              <a:rPr lang="en-US" sz="1050" b="1" dirty="0"/>
              <a:t>The </a:t>
            </a:r>
            <a:r>
              <a:rPr lang="en-US" sz="1050" b="1" u="sng" dirty="0"/>
              <a:t>smoothness of operations</a:t>
            </a:r>
            <a:r>
              <a:rPr lang="en-US" sz="1050" b="1" dirty="0"/>
              <a:t>, including activities, systems, projects, etc. to carry out company goals and objectives </a:t>
            </a:r>
            <a:endParaRPr lang="en-US" sz="1050" dirty="0"/>
          </a:p>
          <a:p>
            <a:pPr marL="171450" lvl="0" indent="-171450" algn="just">
              <a:spcAft>
                <a:spcPts val="300"/>
              </a:spcAft>
              <a:buFont typeface="Arial" panose="020B0604020202020204" pitchFamily="34" charset="0"/>
              <a:buChar char="•"/>
            </a:pPr>
            <a:r>
              <a:rPr lang="en-US" sz="1050" b="1" dirty="0"/>
              <a:t>The level of </a:t>
            </a:r>
            <a:r>
              <a:rPr lang="en-US" sz="1050" b="1" u="sng" dirty="0"/>
              <a:t>coordination and communication</a:t>
            </a:r>
            <a:r>
              <a:rPr lang="en-US" sz="1050" b="1" dirty="0"/>
              <a:t> in the company</a:t>
            </a:r>
            <a:endParaRPr lang="en-US" sz="1050" dirty="0"/>
          </a:p>
          <a:p>
            <a:pPr marL="171450" lvl="0" indent="-171450" algn="just">
              <a:spcAft>
                <a:spcPts val="300"/>
              </a:spcAft>
              <a:buFont typeface="Arial" panose="020B0604020202020204" pitchFamily="34" charset="0"/>
              <a:buChar char="•"/>
            </a:pPr>
            <a:r>
              <a:rPr lang="en-US" sz="1050" b="1" dirty="0"/>
              <a:t>The right </a:t>
            </a:r>
            <a:r>
              <a:rPr lang="en-US" sz="1050" b="1" u="sng" dirty="0"/>
              <a:t>movement of information, knowledge, ideas</a:t>
            </a:r>
            <a:r>
              <a:rPr lang="en-US" sz="1050" b="1" dirty="0"/>
              <a:t> throughout the firm, including speed and accuracy</a:t>
            </a:r>
            <a:endParaRPr lang="en-US" sz="1050" dirty="0"/>
          </a:p>
          <a:p>
            <a:pPr marL="171450" lvl="0" indent="-171450" algn="just">
              <a:spcAft>
                <a:spcPts val="300"/>
              </a:spcAft>
              <a:buFont typeface="Arial" panose="020B0604020202020204" pitchFamily="34" charset="0"/>
              <a:buChar char="•"/>
            </a:pPr>
            <a:r>
              <a:rPr lang="en-US" sz="1050" b="1" dirty="0"/>
              <a:t>The level of </a:t>
            </a:r>
            <a:r>
              <a:rPr lang="en-US" sz="1050" b="1" u="sng" dirty="0"/>
              <a:t>cleanliness and orderliness</a:t>
            </a:r>
            <a:r>
              <a:rPr lang="en-US" sz="1050" b="1" dirty="0"/>
              <a:t> throughout the company</a:t>
            </a:r>
            <a:endParaRPr lang="en-US" sz="1050" dirty="0"/>
          </a:p>
          <a:p>
            <a:pPr marL="171450" lvl="0" indent="-171450" algn="just">
              <a:spcAft>
                <a:spcPts val="300"/>
              </a:spcAft>
              <a:buFont typeface="Arial" panose="020B0604020202020204" pitchFamily="34" charset="0"/>
              <a:buChar char="•"/>
            </a:pPr>
            <a:r>
              <a:rPr lang="en-US" sz="1050" b="1" dirty="0"/>
              <a:t>The right </a:t>
            </a:r>
            <a:r>
              <a:rPr lang="en-US" sz="1050" b="1" u="sng" dirty="0"/>
              <a:t>flow and availability of resources, materials</a:t>
            </a:r>
            <a:r>
              <a:rPr lang="en-US" sz="1050" b="1" dirty="0"/>
              <a:t> in the </a:t>
            </a:r>
            <a:r>
              <a:rPr lang="en-US" sz="1050" b="1" dirty="0" smtClean="0"/>
              <a:t>company</a:t>
            </a:r>
          </a:p>
        </p:txBody>
      </p:sp>
      <p:sp>
        <p:nvSpPr>
          <p:cNvPr id="6" name="Oval 5"/>
          <p:cNvSpPr/>
          <p:nvPr/>
        </p:nvSpPr>
        <p:spPr>
          <a:xfrm>
            <a:off x="4114800" y="1085703"/>
            <a:ext cx="1219200" cy="2590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465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3810000"/>
            <a:ext cx="6629400" cy="457200"/>
          </a:xfrm>
        </p:spPr>
        <p:txBody>
          <a:bodyPr>
            <a:normAutofit/>
          </a:bodyPr>
          <a:lstStyle/>
          <a:p>
            <a:pPr algn="just"/>
            <a:r>
              <a:rPr lang="en-US" sz="1200" b="1" dirty="0"/>
              <a:t>PEOPLE</a:t>
            </a:r>
            <a:r>
              <a:rPr lang="en-US" sz="1200" dirty="0"/>
              <a:t> are those managers and workers who contribute their energies and ideas, talents and skills to deliver the products or services to meet the market need. </a:t>
            </a:r>
            <a:endParaRPr lang="en-US" sz="14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82592" y="685800"/>
            <a:ext cx="5153025" cy="2981325"/>
          </a:xfrm>
          <a:prstGeom prst="rect">
            <a:avLst/>
          </a:prstGeom>
        </p:spPr>
      </p:pic>
      <p:sp>
        <p:nvSpPr>
          <p:cNvPr id="4" name="Title 1"/>
          <p:cNvSpPr txBox="1">
            <a:spLocks/>
          </p:cNvSpPr>
          <p:nvPr/>
        </p:nvSpPr>
        <p:spPr>
          <a:xfrm>
            <a:off x="1295400" y="4267200"/>
            <a:ext cx="6629400" cy="19812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050" dirty="0"/>
              <a:t>Among the aspects of this engine </a:t>
            </a:r>
            <a:r>
              <a:rPr lang="en-US" sz="1050" dirty="0" smtClean="0"/>
              <a:t>are:</a:t>
            </a:r>
          </a:p>
          <a:p>
            <a:pPr algn="l"/>
            <a:endParaRPr lang="en-US" sz="1050" dirty="0" smtClean="0"/>
          </a:p>
          <a:p>
            <a:pPr marL="171450" lvl="0" indent="-171450" algn="l">
              <a:spcAft>
                <a:spcPts val="300"/>
              </a:spcAft>
              <a:buFont typeface="Arial" panose="020B0604020202020204" pitchFamily="34" charset="0"/>
              <a:buChar char="•"/>
            </a:pPr>
            <a:r>
              <a:rPr lang="en-US" sz="1050" b="1" dirty="0" smtClean="0"/>
              <a:t>The </a:t>
            </a:r>
            <a:r>
              <a:rPr lang="en-US" sz="1050" b="1" dirty="0"/>
              <a:t>degree that people are fully </a:t>
            </a:r>
            <a:r>
              <a:rPr lang="en-US" sz="1050" b="1" u="sng" dirty="0"/>
              <a:t>cognizant of the aspirations and goals</a:t>
            </a:r>
            <a:r>
              <a:rPr lang="en-US" sz="1050" b="1" dirty="0"/>
              <a:t> of the company, and are motivated to carry them out</a:t>
            </a:r>
            <a:endParaRPr lang="en-US" sz="1050" dirty="0"/>
          </a:p>
          <a:p>
            <a:pPr marL="171450" lvl="0" indent="-171450" algn="l">
              <a:spcAft>
                <a:spcPts val="300"/>
              </a:spcAft>
              <a:buFont typeface="Arial" panose="020B0604020202020204" pitchFamily="34" charset="0"/>
              <a:buChar char="•"/>
            </a:pPr>
            <a:r>
              <a:rPr lang="en-US" sz="1050" b="1" dirty="0"/>
              <a:t>The level of </a:t>
            </a:r>
            <a:r>
              <a:rPr lang="en-US" sz="1050" b="1" u="sng" dirty="0"/>
              <a:t>enthusiasm and job satisfaction</a:t>
            </a:r>
            <a:r>
              <a:rPr lang="en-US" sz="1050" b="1" dirty="0"/>
              <a:t> of the staff</a:t>
            </a:r>
            <a:endParaRPr lang="en-US" sz="1050" dirty="0"/>
          </a:p>
          <a:p>
            <a:pPr marL="171450" lvl="0" indent="-171450" algn="l">
              <a:spcAft>
                <a:spcPts val="300"/>
              </a:spcAft>
              <a:buFont typeface="Arial" panose="020B0604020202020204" pitchFamily="34" charset="0"/>
              <a:buChar char="•"/>
            </a:pPr>
            <a:r>
              <a:rPr lang="en-US" sz="1050" b="1" dirty="0" smtClean="0"/>
              <a:t>The </a:t>
            </a:r>
            <a:r>
              <a:rPr lang="en-US" sz="1050" b="1" dirty="0"/>
              <a:t>degree of </a:t>
            </a:r>
            <a:r>
              <a:rPr lang="en-US" sz="1050" b="1" u="sng" dirty="0"/>
              <a:t>freedom, individuality, and feedback</a:t>
            </a:r>
            <a:r>
              <a:rPr lang="en-US" sz="1050" b="1" dirty="0"/>
              <a:t> of the staff</a:t>
            </a:r>
            <a:endParaRPr lang="en-US" sz="1050" dirty="0"/>
          </a:p>
          <a:p>
            <a:pPr marL="171450" lvl="0" indent="-171450" algn="l">
              <a:spcAft>
                <a:spcPts val="300"/>
              </a:spcAft>
              <a:buFont typeface="Arial" panose="020B0604020202020204" pitchFamily="34" charset="0"/>
              <a:buChar char="•"/>
            </a:pPr>
            <a:r>
              <a:rPr lang="en-US" sz="1050" b="1" dirty="0"/>
              <a:t>The level of </a:t>
            </a:r>
            <a:r>
              <a:rPr lang="en-US" sz="1050" b="1" dirty="0" smtClean="0"/>
              <a:t> </a:t>
            </a:r>
            <a:r>
              <a:rPr lang="en-US" sz="1050" b="1" u="sng" dirty="0" smtClean="0"/>
              <a:t>well-being</a:t>
            </a:r>
            <a:r>
              <a:rPr lang="en-US" sz="1050" b="1" dirty="0" smtClean="0"/>
              <a:t>, devoid of stress </a:t>
            </a:r>
            <a:r>
              <a:rPr lang="en-US" sz="1050" b="1" dirty="0"/>
              <a:t>of people in their work</a:t>
            </a:r>
            <a:endParaRPr lang="en-US" sz="1050" dirty="0"/>
          </a:p>
          <a:p>
            <a:pPr marL="171450" lvl="0" indent="-171450" algn="l">
              <a:spcAft>
                <a:spcPts val="300"/>
              </a:spcAft>
              <a:buFont typeface="Arial" panose="020B0604020202020204" pitchFamily="34" charset="0"/>
              <a:buChar char="•"/>
            </a:pPr>
            <a:r>
              <a:rPr lang="en-US" sz="1050" b="1" dirty="0"/>
              <a:t>The level of </a:t>
            </a:r>
            <a:r>
              <a:rPr lang="en-US" sz="1050" b="1" u="sng" dirty="0"/>
              <a:t>training and career development</a:t>
            </a:r>
            <a:r>
              <a:rPr lang="en-US" sz="1050" b="1" dirty="0"/>
              <a:t> people have within the </a:t>
            </a:r>
            <a:r>
              <a:rPr lang="en-US" sz="1050" b="1" dirty="0" smtClean="0"/>
              <a:t>firm</a:t>
            </a:r>
            <a:endParaRPr lang="en-US" sz="1050" dirty="0"/>
          </a:p>
          <a:p>
            <a:pPr marL="171450" lvl="0" indent="-171450" algn="l">
              <a:spcAft>
                <a:spcPts val="300"/>
              </a:spcAft>
              <a:buFont typeface="Arial" panose="020B0604020202020204" pitchFamily="34" charset="0"/>
              <a:buChar char="•"/>
            </a:pPr>
            <a:r>
              <a:rPr lang="en-US" sz="1050" b="1" dirty="0"/>
              <a:t>The staff’s level of satisfaction </a:t>
            </a:r>
            <a:r>
              <a:rPr lang="en-US" sz="1050" b="1" dirty="0" smtClean="0"/>
              <a:t>with their </a:t>
            </a:r>
            <a:r>
              <a:rPr lang="en-US" sz="1050" b="1" u="sng" dirty="0" smtClean="0"/>
              <a:t>compensation </a:t>
            </a:r>
            <a:r>
              <a:rPr lang="en-US" sz="1050" b="1" u="sng" dirty="0"/>
              <a:t>and </a:t>
            </a:r>
            <a:r>
              <a:rPr lang="en-US" sz="1050" b="1" u="sng" dirty="0" smtClean="0"/>
              <a:t>benefits</a:t>
            </a:r>
            <a:endParaRPr lang="en-US" sz="1050" dirty="0"/>
          </a:p>
          <a:p>
            <a:pPr marL="171450" lvl="0" indent="-171450" algn="l">
              <a:spcAft>
                <a:spcPts val="300"/>
              </a:spcAft>
              <a:buFont typeface="Arial" panose="020B0604020202020204" pitchFamily="34" charset="0"/>
              <a:buChar char="•"/>
            </a:pPr>
            <a:r>
              <a:rPr lang="en-US" sz="1050" b="1" u="sng" dirty="0"/>
              <a:t>The productivity of people</a:t>
            </a:r>
            <a:r>
              <a:rPr lang="en-US" sz="1050" b="1" dirty="0"/>
              <a:t> in their work compared to what is </a:t>
            </a:r>
            <a:r>
              <a:rPr lang="en-US" sz="1050" b="1" dirty="0" smtClean="0"/>
              <a:t>expected</a:t>
            </a:r>
            <a:endParaRPr lang="en-US" sz="1050" dirty="0"/>
          </a:p>
        </p:txBody>
      </p:sp>
      <p:sp>
        <p:nvSpPr>
          <p:cNvPr id="6" name="Oval 5"/>
          <p:cNvSpPr/>
          <p:nvPr/>
        </p:nvSpPr>
        <p:spPr>
          <a:xfrm>
            <a:off x="4953000" y="1076325"/>
            <a:ext cx="1219200" cy="2590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770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3810000"/>
            <a:ext cx="6629400" cy="457200"/>
          </a:xfrm>
        </p:spPr>
        <p:txBody>
          <a:bodyPr>
            <a:normAutofit/>
          </a:bodyPr>
          <a:lstStyle/>
          <a:p>
            <a:pPr algn="just"/>
            <a:r>
              <a:rPr lang="en-US" sz="1200" b="1" dirty="0" smtClean="0"/>
              <a:t>FINANCE </a:t>
            </a:r>
            <a:r>
              <a:rPr lang="en-US" sz="1200" b="1" dirty="0"/>
              <a:t>(CAPITAL) </a:t>
            </a:r>
            <a:r>
              <a:rPr lang="en-US" sz="1200" dirty="0"/>
              <a:t>in one form or another capitalizes the company at all levels, including the four other engines so it can achieve its goals. </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82592" y="685800"/>
            <a:ext cx="5153025" cy="2981325"/>
          </a:xfrm>
          <a:prstGeom prst="rect">
            <a:avLst/>
          </a:prstGeom>
        </p:spPr>
      </p:pic>
      <p:sp>
        <p:nvSpPr>
          <p:cNvPr id="4" name="Title 1"/>
          <p:cNvSpPr txBox="1">
            <a:spLocks/>
          </p:cNvSpPr>
          <p:nvPr/>
        </p:nvSpPr>
        <p:spPr>
          <a:xfrm>
            <a:off x="1285875" y="4267200"/>
            <a:ext cx="6629400" cy="16764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050" dirty="0"/>
              <a:t>Among the aspects of this engine </a:t>
            </a:r>
            <a:r>
              <a:rPr lang="en-US" sz="1050" dirty="0" smtClean="0"/>
              <a:t>are:</a:t>
            </a:r>
          </a:p>
          <a:p>
            <a:pPr algn="just"/>
            <a:endParaRPr lang="en-US" sz="1050" dirty="0" smtClean="0"/>
          </a:p>
          <a:p>
            <a:pPr marL="171450" lvl="0" indent="-171450" algn="just">
              <a:buFont typeface="Arial" panose="020B0604020202020204" pitchFamily="34" charset="0"/>
              <a:buChar char="•"/>
            </a:pPr>
            <a:r>
              <a:rPr lang="en-US" sz="1050" b="1" dirty="0"/>
              <a:t>The degree to which the company </a:t>
            </a:r>
            <a:r>
              <a:rPr lang="en-US" sz="1050" b="1" u="sng" dirty="0"/>
              <a:t>utilizes all possible sources of capital </a:t>
            </a:r>
            <a:r>
              <a:rPr lang="en-US" sz="1050" b="1" dirty="0"/>
              <a:t>from banks, suppliers’ credit, financial markets, etc.</a:t>
            </a:r>
            <a:endParaRPr lang="en-US" sz="1050" dirty="0"/>
          </a:p>
          <a:p>
            <a:pPr marL="171450" lvl="0" indent="-171450" algn="just">
              <a:buFont typeface="Arial" panose="020B0604020202020204" pitchFamily="34" charset="0"/>
              <a:buChar char="•"/>
            </a:pPr>
            <a:r>
              <a:rPr lang="en-US" sz="1050" b="1" dirty="0"/>
              <a:t>How </a:t>
            </a:r>
            <a:r>
              <a:rPr lang="en-US" sz="1050" b="1" u="sng" dirty="0"/>
              <a:t>up to date accounts </a:t>
            </a:r>
            <a:r>
              <a:rPr lang="en-US" sz="1050" b="1" dirty="0"/>
              <a:t>are, including payable and receivables, inventory status, cost accounting indicators, etc.</a:t>
            </a:r>
            <a:endParaRPr lang="en-US" sz="1050" dirty="0"/>
          </a:p>
          <a:p>
            <a:pPr marL="171450" lvl="0" indent="-171450" algn="just">
              <a:buFont typeface="Arial" panose="020B0604020202020204" pitchFamily="34" charset="0"/>
              <a:buChar char="•"/>
            </a:pPr>
            <a:r>
              <a:rPr lang="en-US" sz="1050" b="1" dirty="0"/>
              <a:t>The degree to which </a:t>
            </a:r>
            <a:r>
              <a:rPr lang="en-US" sz="1050" b="1" u="sng" dirty="0"/>
              <a:t>budgets are created and maintained</a:t>
            </a:r>
            <a:endParaRPr lang="en-US" sz="1050" u="sng" dirty="0"/>
          </a:p>
          <a:p>
            <a:pPr marL="171450" lvl="0" indent="-171450" algn="just">
              <a:buFont typeface="Arial" panose="020B0604020202020204" pitchFamily="34" charset="0"/>
              <a:buChar char="•"/>
            </a:pPr>
            <a:r>
              <a:rPr lang="en-US" sz="1050" b="1" dirty="0"/>
              <a:t>The degree to which the company </a:t>
            </a:r>
            <a:r>
              <a:rPr lang="en-US" sz="1050" b="1" u="sng" dirty="0"/>
              <a:t>minimizes costs</a:t>
            </a:r>
            <a:r>
              <a:rPr lang="en-US" sz="1050" b="1" dirty="0"/>
              <a:t>, </a:t>
            </a:r>
            <a:r>
              <a:rPr lang="en-US" sz="1050" b="1" u="sng" dirty="0"/>
              <a:t>eliminates was</a:t>
            </a:r>
            <a:r>
              <a:rPr lang="en-US" sz="1050" b="1" dirty="0"/>
              <a:t>te, and makes all </a:t>
            </a:r>
            <a:r>
              <a:rPr lang="en-US" sz="1050" b="1" u="sng" dirty="0"/>
              <a:t>systems more efficient</a:t>
            </a:r>
            <a:r>
              <a:rPr lang="en-US" sz="1050" b="1" dirty="0" smtClean="0"/>
              <a:t>.</a:t>
            </a:r>
            <a:endParaRPr lang="en-US" sz="1050" dirty="0"/>
          </a:p>
        </p:txBody>
      </p:sp>
      <p:sp>
        <p:nvSpPr>
          <p:cNvPr id="6" name="Oval 5"/>
          <p:cNvSpPr/>
          <p:nvPr/>
        </p:nvSpPr>
        <p:spPr>
          <a:xfrm>
            <a:off x="5887109" y="1076325"/>
            <a:ext cx="1219200" cy="2590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2959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1981200"/>
            <a:ext cx="6254044" cy="1219200"/>
          </a:xfrm>
        </p:spPr>
        <p:txBody>
          <a:bodyPr>
            <a:normAutofit/>
          </a:bodyPr>
          <a:lstStyle/>
          <a:p>
            <a:pPr algn="just"/>
            <a:r>
              <a:rPr lang="en-US" sz="1600" b="1" dirty="0"/>
              <a:t>Each of </a:t>
            </a:r>
            <a:r>
              <a:rPr lang="en-US" sz="1600" b="1" dirty="0" smtClean="0"/>
              <a:t>the </a:t>
            </a:r>
            <a:r>
              <a:rPr lang="en-US" sz="1600" b="1" dirty="0" smtClean="0">
                <a:solidFill>
                  <a:srgbClr val="0000CC"/>
                </a:solidFill>
              </a:rPr>
              <a:t>Five </a:t>
            </a:r>
            <a:r>
              <a:rPr lang="en-US" sz="1600" b="1" dirty="0">
                <a:solidFill>
                  <a:srgbClr val="0000CC"/>
                </a:solidFill>
              </a:rPr>
              <a:t>E</a:t>
            </a:r>
            <a:r>
              <a:rPr lang="en-US" sz="1600" b="1" dirty="0" smtClean="0">
                <a:solidFill>
                  <a:srgbClr val="0000CC"/>
                </a:solidFill>
              </a:rPr>
              <a:t>ngines </a:t>
            </a:r>
            <a:r>
              <a:rPr lang="en-US" sz="1600" b="1" dirty="0" smtClean="0"/>
              <a:t>and their sub-components is </a:t>
            </a:r>
            <a:r>
              <a:rPr lang="en-US" sz="1600" b="1" dirty="0"/>
              <a:t>a </a:t>
            </a:r>
            <a:r>
              <a:rPr lang="en-US" sz="1600" b="1" dirty="0">
                <a:solidFill>
                  <a:srgbClr val="0000CC"/>
                </a:solidFill>
              </a:rPr>
              <a:t>vast reservoir of potential energy </a:t>
            </a:r>
            <a:r>
              <a:rPr lang="en-US" sz="1600" b="1" dirty="0"/>
              <a:t>which can be released and utilized for </a:t>
            </a:r>
            <a:r>
              <a:rPr lang="en-US" sz="1600" b="1" dirty="0" smtClean="0"/>
              <a:t>vast accomplishment, which translates as enormous revenue and profits. </a:t>
            </a:r>
            <a:endParaRPr lang="en-US" sz="1600" dirty="0"/>
          </a:p>
        </p:txBody>
      </p:sp>
    </p:spTree>
    <p:extLst>
      <p:ext uri="{BB962C8B-B14F-4D97-AF65-F5344CB8AC3E}">
        <p14:creationId xmlns:p14="http://schemas.microsoft.com/office/powerpoint/2010/main" val="37985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467600" cy="4953000"/>
          </a:xfrm>
        </p:spPr>
        <p:txBody>
          <a:bodyPr>
            <a:normAutofit/>
          </a:bodyPr>
          <a:lstStyle/>
          <a:p>
            <a:pPr lvl="1">
              <a:spcBef>
                <a:spcPts val="600"/>
              </a:spcBef>
              <a:buFont typeface="Wingdings" panose="05000000000000000000" pitchFamily="2" charset="2"/>
              <a:buChar char="ü"/>
            </a:pPr>
            <a:r>
              <a:rPr lang="en-US" sz="1800" b="1" dirty="0">
                <a:solidFill>
                  <a:srgbClr val="C00000"/>
                </a:solidFill>
              </a:rPr>
              <a:t>a clear sense of direction</a:t>
            </a:r>
          </a:p>
          <a:p>
            <a:pPr lvl="1">
              <a:spcBef>
                <a:spcPts val="600"/>
              </a:spcBef>
              <a:buFont typeface="Wingdings" panose="05000000000000000000" pitchFamily="2" charset="2"/>
              <a:buChar char="ü"/>
            </a:pPr>
            <a:r>
              <a:rPr lang="en-US" sz="1800" b="1" dirty="0">
                <a:solidFill>
                  <a:srgbClr val="C00000"/>
                </a:solidFill>
              </a:rPr>
              <a:t>motivated, enthusiastic people</a:t>
            </a:r>
          </a:p>
          <a:p>
            <a:pPr lvl="1">
              <a:spcBef>
                <a:spcPts val="600"/>
              </a:spcBef>
              <a:buFont typeface="Wingdings" panose="05000000000000000000" pitchFamily="2" charset="2"/>
              <a:buChar char="ü"/>
            </a:pPr>
            <a:r>
              <a:rPr lang="en-US" sz="1800" b="1" dirty="0" smtClean="0">
                <a:solidFill>
                  <a:srgbClr val="C00000"/>
                </a:solidFill>
              </a:rPr>
              <a:t>deep </a:t>
            </a:r>
            <a:r>
              <a:rPr lang="en-US" sz="1800" b="1" dirty="0">
                <a:solidFill>
                  <a:srgbClr val="C00000"/>
                </a:solidFill>
              </a:rPr>
              <a:t>sense of pride</a:t>
            </a:r>
          </a:p>
          <a:p>
            <a:pPr lvl="1">
              <a:spcBef>
                <a:spcPts val="600"/>
              </a:spcBef>
              <a:buFont typeface="Wingdings" panose="05000000000000000000" pitchFamily="2" charset="2"/>
              <a:buChar char="ü"/>
            </a:pPr>
            <a:r>
              <a:rPr lang="en-US" sz="1800" b="1" dirty="0">
                <a:solidFill>
                  <a:srgbClr val="C00000"/>
                </a:solidFill>
              </a:rPr>
              <a:t>high performance, great execution</a:t>
            </a:r>
          </a:p>
          <a:p>
            <a:pPr lvl="1">
              <a:spcBef>
                <a:spcPts val="600"/>
              </a:spcBef>
              <a:buFont typeface="Wingdings" panose="05000000000000000000" pitchFamily="2" charset="2"/>
              <a:buChar char="ü"/>
            </a:pPr>
            <a:r>
              <a:rPr lang="en-US" sz="1800" b="1" dirty="0">
                <a:solidFill>
                  <a:srgbClr val="C00000"/>
                </a:solidFill>
              </a:rPr>
              <a:t>solid teamwork</a:t>
            </a:r>
          </a:p>
          <a:p>
            <a:pPr lvl="1">
              <a:spcBef>
                <a:spcPts val="600"/>
              </a:spcBef>
              <a:buFont typeface="Wingdings" panose="05000000000000000000" pitchFamily="2" charset="2"/>
              <a:buChar char="ü"/>
            </a:pPr>
            <a:r>
              <a:rPr lang="en-US" sz="1800" b="1" dirty="0">
                <a:solidFill>
                  <a:srgbClr val="C00000"/>
                </a:solidFill>
              </a:rPr>
              <a:t>effective, streamlined systems</a:t>
            </a:r>
          </a:p>
          <a:p>
            <a:pPr lvl="1">
              <a:spcBef>
                <a:spcPts val="600"/>
              </a:spcBef>
              <a:buFont typeface="Wingdings" panose="05000000000000000000" pitchFamily="2" charset="2"/>
              <a:buChar char="ü"/>
            </a:pPr>
            <a:r>
              <a:rPr lang="en-US" sz="1800" b="1" dirty="0">
                <a:solidFill>
                  <a:srgbClr val="C00000"/>
                </a:solidFill>
              </a:rPr>
              <a:t>great coordination among people and activities</a:t>
            </a:r>
          </a:p>
          <a:p>
            <a:pPr lvl="1">
              <a:spcBef>
                <a:spcPts val="600"/>
              </a:spcBef>
              <a:buFont typeface="Wingdings" panose="05000000000000000000" pitchFamily="2" charset="2"/>
              <a:buChar char="ü"/>
            </a:pPr>
            <a:r>
              <a:rPr lang="en-US" sz="1800" b="1" dirty="0">
                <a:solidFill>
                  <a:srgbClr val="C00000"/>
                </a:solidFill>
              </a:rPr>
              <a:t>things occur on time and in a reliable way</a:t>
            </a:r>
          </a:p>
          <a:p>
            <a:pPr lvl="1">
              <a:spcBef>
                <a:spcPts val="600"/>
              </a:spcBef>
              <a:buFont typeface="Wingdings" panose="05000000000000000000" pitchFamily="2" charset="2"/>
              <a:buChar char="ü"/>
            </a:pPr>
            <a:r>
              <a:rPr lang="en-US" sz="1800" b="1" dirty="0" smtClean="0">
                <a:solidFill>
                  <a:srgbClr val="C00000"/>
                </a:solidFill>
              </a:rPr>
              <a:t>market hungers for its products </a:t>
            </a:r>
            <a:r>
              <a:rPr lang="en-US" sz="1800" b="1" dirty="0">
                <a:solidFill>
                  <a:srgbClr val="C00000"/>
                </a:solidFill>
              </a:rPr>
              <a:t>and services</a:t>
            </a:r>
          </a:p>
          <a:p>
            <a:pPr lvl="1">
              <a:spcBef>
                <a:spcPts val="600"/>
              </a:spcBef>
              <a:buFont typeface="Wingdings" panose="05000000000000000000" pitchFamily="2" charset="2"/>
              <a:buChar char="ü"/>
            </a:pPr>
            <a:r>
              <a:rPr lang="en-US" sz="1800" b="1" dirty="0">
                <a:solidFill>
                  <a:srgbClr val="C00000"/>
                </a:solidFill>
              </a:rPr>
              <a:t>quality of products and services is </a:t>
            </a:r>
            <a:r>
              <a:rPr lang="en-US" sz="1800" b="1" dirty="0" smtClean="0">
                <a:solidFill>
                  <a:srgbClr val="C00000"/>
                </a:solidFill>
              </a:rPr>
              <a:t>very high</a:t>
            </a:r>
            <a:endParaRPr lang="en-US" sz="1800" b="1" dirty="0">
              <a:solidFill>
                <a:srgbClr val="C00000"/>
              </a:solidFill>
            </a:endParaRPr>
          </a:p>
          <a:p>
            <a:pPr lvl="1">
              <a:spcBef>
                <a:spcPts val="600"/>
              </a:spcBef>
              <a:buFont typeface="Wingdings" panose="05000000000000000000" pitchFamily="2" charset="2"/>
              <a:buChar char="ü"/>
            </a:pPr>
            <a:r>
              <a:rPr lang="en-US" sz="1800" b="1" dirty="0" smtClean="0">
                <a:solidFill>
                  <a:srgbClr val="C00000"/>
                </a:solidFill>
              </a:rPr>
              <a:t>stimulating </a:t>
            </a:r>
            <a:r>
              <a:rPr lang="en-US" sz="1800" b="1" dirty="0">
                <a:solidFill>
                  <a:srgbClr val="C00000"/>
                </a:solidFill>
              </a:rPr>
              <a:t>and creative place to work</a:t>
            </a:r>
          </a:p>
          <a:p>
            <a:pPr lvl="1">
              <a:spcBef>
                <a:spcPts val="600"/>
              </a:spcBef>
              <a:buFont typeface="Wingdings" panose="05000000000000000000" pitchFamily="2" charset="2"/>
              <a:buChar char="ü"/>
            </a:pPr>
            <a:r>
              <a:rPr lang="en-US" sz="1800" b="1" dirty="0">
                <a:solidFill>
                  <a:srgbClr val="C00000"/>
                </a:solidFill>
              </a:rPr>
              <a:t>reputation of the company is </a:t>
            </a:r>
            <a:r>
              <a:rPr lang="en-US" sz="1800" b="1" dirty="0" smtClean="0">
                <a:solidFill>
                  <a:srgbClr val="C00000"/>
                </a:solidFill>
              </a:rPr>
              <a:t>very solid</a:t>
            </a:r>
            <a:endParaRPr lang="en-US" sz="1800" b="1" dirty="0">
              <a:solidFill>
                <a:srgbClr val="C00000"/>
              </a:solidFill>
            </a:endParaRPr>
          </a:p>
          <a:p>
            <a:pPr lvl="1">
              <a:spcBef>
                <a:spcPts val="600"/>
              </a:spcBef>
              <a:buFont typeface="Wingdings" panose="05000000000000000000" pitchFamily="2" charset="2"/>
              <a:buChar char="ü"/>
            </a:pPr>
            <a:r>
              <a:rPr lang="en-US" sz="1800" b="1" dirty="0" smtClean="0">
                <a:solidFill>
                  <a:srgbClr val="C00000"/>
                </a:solidFill>
              </a:rPr>
              <a:t>strong growth is a continuous experience</a:t>
            </a:r>
            <a:endParaRPr lang="en-US" sz="1800" b="1" dirty="0">
              <a:solidFill>
                <a:srgbClr val="C00000"/>
              </a:solidFill>
            </a:endParaRPr>
          </a:p>
          <a:p>
            <a:pPr lvl="1">
              <a:spcBef>
                <a:spcPts val="600"/>
              </a:spcBef>
              <a:buFont typeface="Wingdings" panose="05000000000000000000" pitchFamily="2" charset="2"/>
              <a:buChar char="ü"/>
            </a:pPr>
            <a:r>
              <a:rPr lang="en-US" sz="1800" b="1" dirty="0">
                <a:solidFill>
                  <a:srgbClr val="C00000"/>
                </a:solidFill>
              </a:rPr>
              <a:t>there is </a:t>
            </a:r>
            <a:r>
              <a:rPr lang="en-US" sz="1800" b="1" dirty="0" smtClean="0">
                <a:solidFill>
                  <a:srgbClr val="C00000"/>
                </a:solidFill>
              </a:rPr>
              <a:t>non-stop, ever-accelerating profitability</a:t>
            </a:r>
            <a:endParaRPr lang="en-US" sz="1800" b="1" dirty="0">
              <a:solidFill>
                <a:srgbClr val="C00000"/>
              </a:solidFill>
            </a:endParaRPr>
          </a:p>
        </p:txBody>
      </p:sp>
    </p:spTree>
    <p:extLst>
      <p:ext uri="{BB962C8B-B14F-4D97-AF65-F5344CB8AC3E}">
        <p14:creationId xmlns:p14="http://schemas.microsoft.com/office/powerpoint/2010/main" val="98451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500"/>
                                        <p:tgtEl>
                                          <p:spTgt spid="3">
                                            <p:txEl>
                                              <p:pRg st="12" end="1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fade">
                                      <p:cBhvr>
                                        <p:cTn id="6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057400"/>
            <a:ext cx="6254044" cy="1295400"/>
          </a:xfrm>
        </p:spPr>
        <p:txBody>
          <a:bodyPr>
            <a:normAutofit fontScale="90000"/>
          </a:bodyPr>
          <a:lstStyle/>
          <a:p>
            <a:pPr algn="just"/>
            <a:r>
              <a:rPr lang="en-US" sz="1800" b="1" dirty="0"/>
              <a:t>By raising the performance on the least developed engines, including the problematic factors within, you can </a:t>
            </a:r>
            <a:r>
              <a:rPr lang="en-US" sz="1800" b="1" dirty="0">
                <a:solidFill>
                  <a:srgbClr val="0000CC"/>
                </a:solidFill>
              </a:rPr>
              <a:t>shed all of the troubling qualities</a:t>
            </a:r>
            <a:r>
              <a:rPr lang="en-US" sz="1800" b="1" dirty="0"/>
              <a:t> that have kept your firm down, </a:t>
            </a:r>
            <a:r>
              <a:rPr lang="en-US" sz="1800" b="1" dirty="0">
                <a:solidFill>
                  <a:srgbClr val="0000CC"/>
                </a:solidFill>
              </a:rPr>
              <a:t>releasing a titanic amount of energy</a:t>
            </a:r>
            <a:r>
              <a:rPr lang="en-US" sz="1800" b="1" dirty="0"/>
              <a:t> throughout the </a:t>
            </a:r>
            <a:r>
              <a:rPr lang="en-US" sz="1800" b="1" dirty="0" smtClean="0"/>
              <a:t>company, </a:t>
            </a:r>
            <a:r>
              <a:rPr lang="en-US" sz="1800" b="1" dirty="0" smtClean="0">
                <a:solidFill>
                  <a:srgbClr val="0000CC"/>
                </a:solidFill>
              </a:rPr>
              <a:t>driving </a:t>
            </a:r>
            <a:r>
              <a:rPr lang="en-US" sz="1800" b="1" dirty="0">
                <a:solidFill>
                  <a:srgbClr val="0000CC"/>
                </a:solidFill>
              </a:rPr>
              <a:t>it to the stars.  </a:t>
            </a:r>
            <a:endParaRPr lang="en-US" sz="1800" dirty="0">
              <a:solidFill>
                <a:srgbClr val="0000CC"/>
              </a:solidFill>
            </a:endParaRPr>
          </a:p>
        </p:txBody>
      </p:sp>
    </p:spTree>
    <p:extLst>
      <p:ext uri="{BB962C8B-B14F-4D97-AF65-F5344CB8AC3E}">
        <p14:creationId xmlns:p14="http://schemas.microsoft.com/office/powerpoint/2010/main" val="2227632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590800"/>
            <a:ext cx="6254044" cy="533400"/>
          </a:xfrm>
        </p:spPr>
        <p:txBody>
          <a:bodyPr>
            <a:normAutofit/>
          </a:bodyPr>
          <a:lstStyle/>
          <a:p>
            <a:r>
              <a:rPr lang="en-US" sz="2400" dirty="0" smtClean="0"/>
              <a:t>Which engine(s) should you focus on?</a:t>
            </a:r>
            <a:endParaRPr lang="en-US" sz="2400" dirty="0">
              <a:solidFill>
                <a:srgbClr val="0000CC"/>
              </a:solidFill>
            </a:endParaRPr>
          </a:p>
        </p:txBody>
      </p:sp>
    </p:spTree>
    <p:extLst>
      <p:ext uri="{BB962C8B-B14F-4D97-AF65-F5344CB8AC3E}">
        <p14:creationId xmlns:p14="http://schemas.microsoft.com/office/powerpoint/2010/main" val="271624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120588"/>
            <a:ext cx="6705600" cy="3603812"/>
          </a:xfrm>
        </p:spPr>
        <p:txBody>
          <a:bodyPr>
            <a:normAutofit/>
          </a:bodyPr>
          <a:lstStyle/>
          <a:p>
            <a:pPr>
              <a:spcBef>
                <a:spcPts val="0"/>
              </a:spcBef>
              <a:spcAft>
                <a:spcPts val="1000"/>
              </a:spcAft>
            </a:pPr>
            <a:r>
              <a:rPr lang="en-US" sz="1600" b="1" dirty="0" smtClean="0">
                <a:latin typeface="+mj-lt"/>
              </a:rPr>
              <a:t>ANY </a:t>
            </a:r>
            <a:r>
              <a:rPr lang="en-US" sz="1600" b="1" dirty="0">
                <a:latin typeface="+mj-lt"/>
              </a:rPr>
              <a:t>SINGLE ENGINE -- Drawing on the power of </a:t>
            </a:r>
            <a:r>
              <a:rPr lang="en-US" sz="1600" b="1" u="sng" dirty="0">
                <a:latin typeface="+mj-lt"/>
              </a:rPr>
              <a:t>any one of them</a:t>
            </a:r>
            <a:r>
              <a:rPr lang="en-US" sz="1600" b="1" dirty="0">
                <a:latin typeface="+mj-lt"/>
              </a:rPr>
              <a:t> is enough to catapult a company into rapid growth</a:t>
            </a:r>
            <a:r>
              <a:rPr lang="en-US" sz="1600" b="1" dirty="0" smtClean="0">
                <a:latin typeface="+mj-lt"/>
              </a:rPr>
              <a:t>.</a:t>
            </a:r>
            <a:endParaRPr lang="en-US" sz="1600" dirty="0" smtClean="0">
              <a:latin typeface="+mj-lt"/>
            </a:endParaRPr>
          </a:p>
          <a:p>
            <a:pPr>
              <a:spcBef>
                <a:spcPts val="0"/>
              </a:spcBef>
              <a:spcAft>
                <a:spcPts val="1000"/>
              </a:spcAft>
            </a:pPr>
            <a:r>
              <a:rPr lang="en-US" sz="1600" b="1" dirty="0" smtClean="0">
                <a:latin typeface="+mj-lt"/>
              </a:rPr>
              <a:t>LOWEST </a:t>
            </a:r>
            <a:r>
              <a:rPr lang="en-US" sz="1600" b="1" dirty="0">
                <a:latin typeface="+mj-lt"/>
              </a:rPr>
              <a:t>TWO ENGINES -- Certainly improving on the </a:t>
            </a:r>
            <a:r>
              <a:rPr lang="en-US" sz="1600" b="1" u="sng" dirty="0">
                <a:latin typeface="+mj-lt"/>
              </a:rPr>
              <a:t>lowest two or three </a:t>
            </a:r>
            <a:r>
              <a:rPr lang="en-US" sz="1600" b="1" dirty="0">
                <a:latin typeface="+mj-lt"/>
              </a:rPr>
              <a:t>of the five will be of enormous help, as it clears away most of the bottlenecks, releasing tremendous amounts of energy, driving the company to double its profits or more very quickly. </a:t>
            </a:r>
            <a:endParaRPr lang="en-US" sz="1600" dirty="0" smtClean="0">
              <a:latin typeface="+mj-lt"/>
            </a:endParaRPr>
          </a:p>
          <a:p>
            <a:pPr>
              <a:spcBef>
                <a:spcPts val="0"/>
              </a:spcBef>
              <a:spcAft>
                <a:spcPts val="1000"/>
              </a:spcAft>
            </a:pPr>
            <a:r>
              <a:rPr lang="en-US" sz="1600" b="1" dirty="0" smtClean="0">
                <a:latin typeface="+mj-lt"/>
              </a:rPr>
              <a:t>ALL </a:t>
            </a:r>
            <a:r>
              <a:rPr lang="en-US" sz="1600" b="1" dirty="0">
                <a:latin typeface="+mj-lt"/>
              </a:rPr>
              <a:t>FIVE ENGINES </a:t>
            </a:r>
            <a:r>
              <a:rPr lang="en-US" sz="1600" dirty="0">
                <a:latin typeface="+mj-lt"/>
              </a:rPr>
              <a:t>-- </a:t>
            </a:r>
            <a:r>
              <a:rPr lang="en-US" sz="1600" b="1" dirty="0">
                <a:latin typeface="+mj-lt"/>
              </a:rPr>
              <a:t>In fact, if </a:t>
            </a:r>
            <a:r>
              <a:rPr lang="en-US" sz="1600" b="1" u="sng" dirty="0">
                <a:latin typeface="+mj-lt"/>
              </a:rPr>
              <a:t>all</a:t>
            </a:r>
            <a:r>
              <a:rPr lang="en-US" sz="1600" b="1" dirty="0">
                <a:latin typeface="+mj-lt"/>
              </a:rPr>
              <a:t> five engines are raised to their heights, profitability increases at an </a:t>
            </a:r>
            <a:r>
              <a:rPr lang="en-US" sz="1600" b="1" i="1" dirty="0">
                <a:latin typeface="+mj-lt"/>
              </a:rPr>
              <a:t>exponential</a:t>
            </a:r>
            <a:r>
              <a:rPr lang="en-US" sz="1600" b="1" dirty="0">
                <a:latin typeface="+mj-lt"/>
              </a:rPr>
              <a:t> </a:t>
            </a:r>
            <a:r>
              <a:rPr lang="en-US" sz="1600" b="1" dirty="0" smtClean="0">
                <a:latin typeface="+mj-lt"/>
              </a:rPr>
              <a:t>level.</a:t>
            </a:r>
          </a:p>
          <a:p>
            <a:pPr>
              <a:spcBef>
                <a:spcPts val="0"/>
              </a:spcBef>
              <a:spcAft>
                <a:spcPts val="1000"/>
              </a:spcAft>
            </a:pPr>
            <a:r>
              <a:rPr lang="en-US" sz="1600" b="1" dirty="0" smtClean="0">
                <a:solidFill>
                  <a:srgbClr val="0000CC"/>
                </a:solidFill>
                <a:latin typeface="+mj-lt"/>
              </a:rPr>
              <a:t>OUR </a:t>
            </a:r>
            <a:r>
              <a:rPr lang="en-US" sz="1600" b="1" dirty="0">
                <a:solidFill>
                  <a:srgbClr val="0000CC"/>
                </a:solidFill>
                <a:latin typeface="+mj-lt"/>
              </a:rPr>
              <a:t>SUGGESTION </a:t>
            </a:r>
            <a:r>
              <a:rPr lang="en-US" sz="1600" b="1" dirty="0">
                <a:latin typeface="+mj-lt"/>
              </a:rPr>
              <a:t>--</a:t>
            </a:r>
            <a:r>
              <a:rPr lang="en-US" sz="1600" b="1" dirty="0">
                <a:solidFill>
                  <a:srgbClr val="0000CC"/>
                </a:solidFill>
                <a:latin typeface="+mj-lt"/>
              </a:rPr>
              <a:t> </a:t>
            </a:r>
            <a:r>
              <a:rPr lang="en-US" sz="1600" b="1" dirty="0">
                <a:latin typeface="+mj-lt"/>
              </a:rPr>
              <a:t>We recommend you work with the </a:t>
            </a:r>
            <a:r>
              <a:rPr lang="en-US" sz="1600" b="1" u="sng" dirty="0">
                <a:latin typeface="+mj-lt"/>
              </a:rPr>
              <a:t>lowest two </a:t>
            </a:r>
            <a:r>
              <a:rPr lang="en-US" sz="1600" b="1" dirty="0">
                <a:latin typeface="+mj-lt"/>
              </a:rPr>
              <a:t>engines and its sub-factors, plus a few of the </a:t>
            </a:r>
            <a:r>
              <a:rPr lang="en-US" sz="1600" b="1" u="sng" dirty="0">
                <a:latin typeface="+mj-lt"/>
              </a:rPr>
              <a:t>other lower scored factors</a:t>
            </a:r>
            <a:r>
              <a:rPr lang="en-US" sz="1600" b="1" dirty="0">
                <a:latin typeface="+mj-lt"/>
              </a:rPr>
              <a:t> in the other engines. </a:t>
            </a:r>
            <a:endParaRPr lang="en-US" sz="1600" dirty="0">
              <a:latin typeface="+mj-lt"/>
            </a:endParaRPr>
          </a:p>
        </p:txBody>
      </p:sp>
      <p:sp>
        <p:nvSpPr>
          <p:cNvPr id="3" name="Content Placeholder 2"/>
          <p:cNvSpPr txBox="1">
            <a:spLocks/>
          </p:cNvSpPr>
          <p:nvPr/>
        </p:nvSpPr>
        <p:spPr>
          <a:xfrm>
            <a:off x="-304800" y="4724400"/>
            <a:ext cx="7467600" cy="3603812"/>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2"/>
              </a:buClr>
              <a:buSzPct val="85000"/>
              <a:buFont typeface="Brush Script MT" pitchFamily="66" charset="0"/>
              <a:buNone/>
              <a:defRPr sz="2000"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SzPct val="85000"/>
              <a:buFont typeface="Brush Script MT" pitchFamily="66"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9pPr>
          </a:lstStyle>
          <a:p>
            <a:endParaRPr lang="en-US" b="1" dirty="0" smtClean="0"/>
          </a:p>
        </p:txBody>
      </p:sp>
    </p:spTree>
    <p:extLst>
      <p:ext uri="{BB962C8B-B14F-4D97-AF65-F5344CB8AC3E}">
        <p14:creationId xmlns:p14="http://schemas.microsoft.com/office/powerpoint/2010/main" val="61531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3000" y="2438400"/>
            <a:ext cx="6705600" cy="838200"/>
          </a:xfrm>
        </p:spPr>
        <p:txBody>
          <a:bodyPr>
            <a:noAutofit/>
          </a:bodyPr>
          <a:lstStyle/>
          <a:p>
            <a:r>
              <a:rPr lang="en-US" sz="2000" b="1" dirty="0">
                <a:solidFill>
                  <a:srgbClr val="0000CC"/>
                </a:solidFill>
              </a:rPr>
              <a:t>Whichever strategy you </a:t>
            </a:r>
            <a:r>
              <a:rPr lang="en-US" sz="2000" b="1" dirty="0" smtClean="0">
                <a:solidFill>
                  <a:srgbClr val="0000CC"/>
                </a:solidFill>
              </a:rPr>
              <a:t>employ, </a:t>
            </a:r>
            <a:r>
              <a:rPr lang="en-US" sz="2000" b="1" dirty="0">
                <a:solidFill>
                  <a:srgbClr val="0000CC"/>
                </a:solidFill>
              </a:rPr>
              <a:t>doubling or more of profits within two years or less is </a:t>
            </a:r>
            <a:r>
              <a:rPr lang="en-US" sz="2000" b="1" dirty="0" smtClean="0">
                <a:solidFill>
                  <a:srgbClr val="0000CC"/>
                </a:solidFill>
              </a:rPr>
              <a:t>virtually certain.</a:t>
            </a:r>
            <a:endParaRPr lang="en-US" sz="2000" dirty="0">
              <a:solidFill>
                <a:srgbClr val="0000CC"/>
              </a:solidFill>
            </a:endParaRPr>
          </a:p>
        </p:txBody>
      </p:sp>
      <p:sp>
        <p:nvSpPr>
          <p:cNvPr id="3" name="Content Placeholder 2"/>
          <p:cNvSpPr txBox="1">
            <a:spLocks/>
          </p:cNvSpPr>
          <p:nvPr/>
        </p:nvSpPr>
        <p:spPr>
          <a:xfrm>
            <a:off x="-304800" y="4724400"/>
            <a:ext cx="7467600" cy="3603812"/>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2"/>
              </a:buClr>
              <a:buSzPct val="85000"/>
              <a:buFont typeface="Brush Script MT" pitchFamily="66" charset="0"/>
              <a:buNone/>
              <a:defRPr sz="2000"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SzPct val="85000"/>
              <a:buFont typeface="Brush Script MT" pitchFamily="66"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9pPr>
          </a:lstStyle>
          <a:p>
            <a:endParaRPr lang="en-US" b="1" dirty="0" smtClean="0"/>
          </a:p>
        </p:txBody>
      </p:sp>
    </p:spTree>
    <p:extLst>
      <p:ext uri="{BB962C8B-B14F-4D97-AF65-F5344CB8AC3E}">
        <p14:creationId xmlns:p14="http://schemas.microsoft.com/office/powerpoint/2010/main" val="130291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555" y="914400"/>
            <a:ext cx="6934199" cy="533400"/>
          </a:xfrm>
        </p:spPr>
        <p:txBody>
          <a:bodyPr>
            <a:noAutofit/>
          </a:bodyPr>
          <a:lstStyle/>
          <a:p>
            <a:r>
              <a:rPr lang="en-US" sz="2400" b="1" dirty="0" smtClean="0"/>
              <a:t>What about Five </a:t>
            </a:r>
            <a:r>
              <a:rPr lang="en-US" sz="2400" b="1" dirty="0"/>
              <a:t>Engines in Your </a:t>
            </a:r>
            <a:r>
              <a:rPr lang="en-US" sz="2400" b="1" dirty="0" smtClean="0"/>
              <a:t>Company?</a:t>
            </a:r>
            <a:endParaRPr lang="en-US" sz="2400" dirty="0"/>
          </a:p>
        </p:txBody>
      </p:sp>
      <p:sp>
        <p:nvSpPr>
          <p:cNvPr id="3" name="Text Placeholder 2"/>
          <p:cNvSpPr>
            <a:spLocks noGrp="1"/>
          </p:cNvSpPr>
          <p:nvPr>
            <p:ph type="body" idx="1"/>
          </p:nvPr>
        </p:nvSpPr>
        <p:spPr>
          <a:xfrm>
            <a:off x="1295400" y="3962400"/>
            <a:ext cx="6231467" cy="2209800"/>
          </a:xfrm>
        </p:spPr>
        <p:txBody>
          <a:bodyPr>
            <a:noAutofit/>
          </a:bodyPr>
          <a:lstStyle/>
          <a:p>
            <a:pPr algn="l"/>
            <a:r>
              <a:rPr lang="en-US" sz="1400" dirty="0">
                <a:solidFill>
                  <a:schemeClr val="tx1"/>
                </a:solidFill>
              </a:rPr>
              <a:t>Think for a moment about your company or about a company you know well. </a:t>
            </a:r>
          </a:p>
          <a:p>
            <a:pPr marL="342900" lvl="0" indent="-342900" algn="l">
              <a:buFont typeface="Arial" panose="020B0604020202020204" pitchFamily="34" charset="0"/>
              <a:buChar char="•"/>
            </a:pPr>
            <a:r>
              <a:rPr lang="en-US" sz="1400" dirty="0">
                <a:solidFill>
                  <a:schemeClr val="tx1"/>
                </a:solidFill>
              </a:rPr>
              <a:t>Which of these five engines have been most instrumental in </a:t>
            </a:r>
            <a:r>
              <a:rPr lang="en-US" sz="1400" dirty="0" smtClean="0">
                <a:solidFill>
                  <a:schemeClr val="tx1"/>
                </a:solidFill>
              </a:rPr>
              <a:t>propelling growth</a:t>
            </a:r>
            <a:r>
              <a:rPr lang="en-US" sz="1400" dirty="0">
                <a:solidFill>
                  <a:schemeClr val="tx1"/>
                </a:solidFill>
              </a:rPr>
              <a:t>? </a:t>
            </a:r>
          </a:p>
          <a:p>
            <a:pPr marL="342900" lvl="0" indent="-342900" algn="l">
              <a:buFont typeface="Arial" panose="020B0604020202020204" pitchFamily="34" charset="0"/>
              <a:buChar char="•"/>
            </a:pPr>
            <a:r>
              <a:rPr lang="en-US" sz="1400" dirty="0">
                <a:solidFill>
                  <a:schemeClr val="tx1"/>
                </a:solidFill>
              </a:rPr>
              <a:t>Which have been the weakest; ones that seem to be holding it back?</a:t>
            </a:r>
          </a:p>
          <a:p>
            <a:pPr marL="342900" lvl="0" indent="-342900" algn="l">
              <a:buFont typeface="Arial" panose="020B0604020202020204" pitchFamily="34" charset="0"/>
              <a:buChar char="•"/>
            </a:pPr>
            <a:r>
              <a:rPr lang="en-US" sz="1400" dirty="0">
                <a:solidFill>
                  <a:schemeClr val="tx1"/>
                </a:solidFill>
              </a:rPr>
              <a:t>What are several ways have the weakest held the company back?</a:t>
            </a:r>
          </a:p>
          <a:p>
            <a:pPr marL="342900" lvl="0" indent="-342900" algn="l">
              <a:buFont typeface="Arial" panose="020B0604020202020204" pitchFamily="34" charset="0"/>
              <a:buChar char="•"/>
            </a:pPr>
            <a:r>
              <a:rPr lang="en-US" sz="1400" dirty="0">
                <a:solidFill>
                  <a:schemeClr val="tx1"/>
                </a:solidFill>
              </a:rPr>
              <a:t>What do you think you can do to improve the performance on the weakest engines? I.e. what can you do to strengthen them?</a:t>
            </a:r>
          </a:p>
          <a:p>
            <a:endParaRPr lang="en-US" sz="1400" dirty="0" smtClean="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514600" y="1524000"/>
            <a:ext cx="3951201" cy="2286000"/>
          </a:xfrm>
          <a:prstGeom prst="rect">
            <a:avLst/>
          </a:prstGeom>
        </p:spPr>
      </p:pic>
    </p:spTree>
    <p:extLst>
      <p:ext uri="{BB962C8B-B14F-4D97-AF65-F5344CB8AC3E}">
        <p14:creationId xmlns:p14="http://schemas.microsoft.com/office/powerpoint/2010/main" val="177182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555" y="990600"/>
            <a:ext cx="6934199" cy="533400"/>
          </a:xfrm>
        </p:spPr>
        <p:txBody>
          <a:bodyPr>
            <a:noAutofit/>
          </a:bodyPr>
          <a:lstStyle/>
          <a:p>
            <a:r>
              <a:rPr lang="en-US" sz="2400" b="1" dirty="0" smtClean="0"/>
              <a:t>Your Role as Leader</a:t>
            </a:r>
            <a:endParaRPr lang="en-US" sz="2400" dirty="0"/>
          </a:p>
        </p:txBody>
      </p:sp>
      <p:sp>
        <p:nvSpPr>
          <p:cNvPr id="3" name="Text Placeholder 2"/>
          <p:cNvSpPr>
            <a:spLocks noGrp="1"/>
          </p:cNvSpPr>
          <p:nvPr>
            <p:ph type="body" idx="1"/>
          </p:nvPr>
        </p:nvSpPr>
        <p:spPr>
          <a:xfrm>
            <a:off x="990600" y="2057400"/>
            <a:ext cx="7239000" cy="3962400"/>
          </a:xfrm>
        </p:spPr>
        <p:txBody>
          <a:bodyPr>
            <a:noAutofit/>
          </a:bodyPr>
          <a:lstStyle/>
          <a:p>
            <a:pPr marL="285750" indent="-285750" algn="just">
              <a:spcBef>
                <a:spcPts val="0"/>
              </a:spcBef>
              <a:spcAft>
                <a:spcPts val="600"/>
              </a:spcAft>
              <a:buFont typeface="Wingdings" panose="05000000000000000000" pitchFamily="2" charset="2"/>
              <a:buChar char="ü"/>
            </a:pPr>
            <a:r>
              <a:rPr lang="en-US" sz="1600" b="1" dirty="0">
                <a:solidFill>
                  <a:schemeClr val="tx1"/>
                </a:solidFill>
              </a:rPr>
              <a:t>What determines the relative strength, balance and coordination of the five engines in a company and therefore what energizes it</a:t>
            </a:r>
            <a:r>
              <a:rPr lang="en-US" sz="1600" b="1" dirty="0" smtClean="0">
                <a:solidFill>
                  <a:schemeClr val="tx1"/>
                </a:solidFill>
              </a:rPr>
              <a:t>?</a:t>
            </a:r>
            <a:endParaRPr lang="en-US" sz="1600" dirty="0">
              <a:solidFill>
                <a:schemeClr val="tx1"/>
              </a:solidFill>
            </a:endParaRPr>
          </a:p>
          <a:p>
            <a:pPr marL="285750" indent="-285750" algn="just">
              <a:spcBef>
                <a:spcPts val="0"/>
              </a:spcBef>
              <a:spcAft>
                <a:spcPts val="600"/>
              </a:spcAft>
              <a:buFont typeface="Wingdings" panose="05000000000000000000" pitchFamily="2" charset="2"/>
              <a:buChar char="ü"/>
            </a:pPr>
            <a:r>
              <a:rPr lang="en-US" sz="1600" b="1" dirty="0">
                <a:solidFill>
                  <a:schemeClr val="tx1"/>
                </a:solidFill>
              </a:rPr>
              <a:t>It starts with the people at the top</a:t>
            </a:r>
            <a:r>
              <a:rPr lang="en-US" sz="1600" b="1" i="1" dirty="0">
                <a:solidFill>
                  <a:schemeClr val="tx1"/>
                </a:solidFill>
              </a:rPr>
              <a:t> </a:t>
            </a:r>
            <a:r>
              <a:rPr lang="en-US" sz="1600" b="1" dirty="0">
                <a:solidFill>
                  <a:schemeClr val="tx1"/>
                </a:solidFill>
              </a:rPr>
              <a:t>- their understanding, their attitudes and their preferences.</a:t>
            </a:r>
            <a:endParaRPr lang="en-US" sz="1600" dirty="0">
              <a:solidFill>
                <a:schemeClr val="tx1"/>
              </a:solidFill>
            </a:endParaRPr>
          </a:p>
          <a:p>
            <a:pPr marL="285750" indent="-285750" algn="just">
              <a:spcBef>
                <a:spcPts val="0"/>
              </a:spcBef>
              <a:spcAft>
                <a:spcPts val="600"/>
              </a:spcAft>
              <a:buFont typeface="Wingdings" panose="05000000000000000000" pitchFamily="2" charset="2"/>
              <a:buChar char="ü"/>
            </a:pPr>
            <a:r>
              <a:rPr lang="en-US" sz="1600" b="1" dirty="0">
                <a:solidFill>
                  <a:schemeClr val="tx1"/>
                </a:solidFill>
              </a:rPr>
              <a:t>It is </a:t>
            </a:r>
            <a:r>
              <a:rPr lang="en-US" sz="1600" b="1" dirty="0" smtClean="0">
                <a:solidFill>
                  <a:schemeClr val="tx1"/>
                </a:solidFill>
              </a:rPr>
              <a:t>therefore your role </a:t>
            </a:r>
            <a:r>
              <a:rPr lang="en-US" sz="1600" b="1" dirty="0">
                <a:solidFill>
                  <a:schemeClr val="tx1"/>
                </a:solidFill>
              </a:rPr>
              <a:t>to not only determine the direction of the company, but </a:t>
            </a:r>
            <a:r>
              <a:rPr lang="en-US" sz="1600" b="1" dirty="0">
                <a:solidFill>
                  <a:srgbClr val="0000CC"/>
                </a:solidFill>
              </a:rPr>
              <a:t>to</a:t>
            </a:r>
            <a:r>
              <a:rPr lang="en-US" sz="1600" b="1" dirty="0">
                <a:solidFill>
                  <a:schemeClr val="tx1"/>
                </a:solidFill>
              </a:rPr>
              <a:t> </a:t>
            </a:r>
            <a:r>
              <a:rPr lang="en-US" sz="1600" b="1" dirty="0">
                <a:solidFill>
                  <a:srgbClr val="0000CC"/>
                </a:solidFill>
              </a:rPr>
              <a:t>be aware of </a:t>
            </a:r>
            <a:r>
              <a:rPr lang="en-US" sz="1600" b="1" dirty="0" smtClean="0">
                <a:solidFill>
                  <a:srgbClr val="0000CC"/>
                </a:solidFill>
              </a:rPr>
              <a:t>its strengths </a:t>
            </a:r>
            <a:r>
              <a:rPr lang="en-US" sz="1600" b="1" dirty="0">
                <a:solidFill>
                  <a:srgbClr val="0000CC"/>
                </a:solidFill>
              </a:rPr>
              <a:t>and </a:t>
            </a:r>
            <a:r>
              <a:rPr lang="en-US" sz="1600" b="1" dirty="0" smtClean="0">
                <a:solidFill>
                  <a:srgbClr val="0000CC"/>
                </a:solidFill>
              </a:rPr>
              <a:t>weaknesses</a:t>
            </a:r>
            <a:r>
              <a:rPr lang="en-US" sz="1600" b="1" dirty="0" smtClean="0">
                <a:solidFill>
                  <a:schemeClr val="tx1"/>
                </a:solidFill>
              </a:rPr>
              <a:t>.</a:t>
            </a:r>
          </a:p>
          <a:p>
            <a:pPr marL="285750" indent="-285750" algn="just">
              <a:spcBef>
                <a:spcPts val="0"/>
              </a:spcBef>
              <a:spcAft>
                <a:spcPts val="600"/>
              </a:spcAft>
              <a:buFont typeface="Wingdings" panose="05000000000000000000" pitchFamily="2" charset="2"/>
              <a:buChar char="ü"/>
            </a:pPr>
            <a:r>
              <a:rPr lang="en-US" sz="1600" b="1" dirty="0" smtClean="0">
                <a:solidFill>
                  <a:srgbClr val="FF0000"/>
                </a:solidFill>
              </a:rPr>
              <a:t>KEY: </a:t>
            </a:r>
            <a:r>
              <a:rPr lang="en-US" sz="1600" b="1" dirty="0" smtClean="0">
                <a:solidFill>
                  <a:srgbClr val="00008A"/>
                </a:solidFill>
              </a:rPr>
              <a:t>By </a:t>
            </a:r>
            <a:r>
              <a:rPr lang="en-US" sz="1600" b="1" dirty="0">
                <a:solidFill>
                  <a:srgbClr val="00008A"/>
                </a:solidFill>
              </a:rPr>
              <a:t>understanding the various aspects of each </a:t>
            </a:r>
            <a:r>
              <a:rPr lang="en-US" sz="1600" b="1" dirty="0" smtClean="0">
                <a:solidFill>
                  <a:srgbClr val="00008A"/>
                </a:solidFill>
              </a:rPr>
              <a:t>engine, by </a:t>
            </a:r>
            <a:r>
              <a:rPr lang="en-US" sz="1600" b="1" dirty="0">
                <a:solidFill>
                  <a:srgbClr val="00008A"/>
                </a:solidFill>
              </a:rPr>
              <a:t>fully committing to get at the bottom of problem </a:t>
            </a:r>
            <a:r>
              <a:rPr lang="en-US" sz="1600" b="1" dirty="0" smtClean="0">
                <a:solidFill>
                  <a:srgbClr val="00008A"/>
                </a:solidFill>
              </a:rPr>
              <a:t>areas </a:t>
            </a:r>
            <a:r>
              <a:rPr lang="en-US" sz="1600" b="1" dirty="0">
                <a:solidFill>
                  <a:srgbClr val="00008A"/>
                </a:solidFill>
              </a:rPr>
              <a:t>and </a:t>
            </a:r>
            <a:r>
              <a:rPr lang="en-US" sz="1600" b="1" dirty="0" smtClean="0">
                <a:solidFill>
                  <a:srgbClr val="00008A"/>
                </a:solidFill>
              </a:rPr>
              <a:t>overcoming them, and by communicating </a:t>
            </a:r>
            <a:r>
              <a:rPr lang="en-US" sz="1600" b="1" dirty="0">
                <a:solidFill>
                  <a:srgbClr val="00008A"/>
                </a:solidFill>
              </a:rPr>
              <a:t>the desire to do so will be a powerful force </a:t>
            </a:r>
            <a:r>
              <a:rPr lang="en-US" sz="1600" b="1" dirty="0" smtClean="0">
                <a:solidFill>
                  <a:srgbClr val="00008A"/>
                </a:solidFill>
              </a:rPr>
              <a:t>to move the </a:t>
            </a:r>
            <a:r>
              <a:rPr lang="en-US" sz="1600" b="1" dirty="0">
                <a:solidFill>
                  <a:srgbClr val="00008A"/>
                </a:solidFill>
              </a:rPr>
              <a:t>company forward to </a:t>
            </a:r>
            <a:r>
              <a:rPr lang="en-US" sz="1600" b="1" dirty="0" smtClean="0">
                <a:solidFill>
                  <a:srgbClr val="00008A"/>
                </a:solidFill>
              </a:rPr>
              <a:t>achieve its stated aims; actually </a:t>
            </a:r>
            <a:r>
              <a:rPr lang="en-US" sz="1600" b="1" dirty="0" smtClean="0">
                <a:solidFill>
                  <a:srgbClr val="FF0000"/>
                </a:solidFill>
              </a:rPr>
              <a:t>exceed them by far.</a:t>
            </a:r>
            <a:endParaRPr lang="en-US" sz="1600" dirty="0" smtClean="0">
              <a:solidFill>
                <a:srgbClr val="FF0000"/>
              </a:solidFill>
            </a:endParaRPr>
          </a:p>
        </p:txBody>
      </p:sp>
    </p:spTree>
    <p:extLst>
      <p:ext uri="{BB962C8B-B14F-4D97-AF65-F5344CB8AC3E}">
        <p14:creationId xmlns:p14="http://schemas.microsoft.com/office/powerpoint/2010/main" val="175655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667000"/>
            <a:ext cx="6254044" cy="533400"/>
          </a:xfrm>
        </p:spPr>
        <p:txBody>
          <a:bodyPr>
            <a:normAutofit/>
          </a:bodyPr>
          <a:lstStyle/>
          <a:p>
            <a:r>
              <a:rPr lang="en-US" sz="2400" b="1" dirty="0" smtClean="0"/>
              <a:t>What can we do together?</a:t>
            </a:r>
            <a:endParaRPr lang="en-US" sz="2400" b="1" dirty="0">
              <a:solidFill>
                <a:srgbClr val="0000CC"/>
              </a:solidFill>
            </a:endParaRPr>
          </a:p>
        </p:txBody>
      </p:sp>
    </p:spTree>
    <p:extLst>
      <p:ext uri="{BB962C8B-B14F-4D97-AF65-F5344CB8AC3E}">
        <p14:creationId xmlns:p14="http://schemas.microsoft.com/office/powerpoint/2010/main" val="55176506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smtClean="0"/>
              <a:t>How do companies generate these marvelous results?</a:t>
            </a:r>
            <a:endParaRPr lang="en-US" sz="3200" dirty="0"/>
          </a:p>
        </p:txBody>
      </p:sp>
      <p:sp>
        <p:nvSpPr>
          <p:cNvPr id="7" name="Text Placeholder 6"/>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461315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0600" y="2239431"/>
            <a:ext cx="7239000" cy="1189570"/>
          </a:xfrm>
        </p:spPr>
        <p:txBody>
          <a:bodyPr>
            <a:normAutofit/>
          </a:bodyPr>
          <a:lstStyle/>
          <a:p>
            <a:r>
              <a:rPr lang="en-US" sz="3200" dirty="0" smtClean="0"/>
              <a:t>They do it by harnessing Energy</a:t>
            </a:r>
            <a:endParaRPr lang="en-US" sz="3200" dirty="0"/>
          </a:p>
        </p:txBody>
      </p:sp>
      <p:sp>
        <p:nvSpPr>
          <p:cNvPr id="7" name="Text Placeholder 6"/>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560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6100" y="1828800"/>
            <a:ext cx="2781300" cy="287655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a:xfrm>
            <a:off x="838493" y="685800"/>
            <a:ext cx="7486650" cy="762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t>By engaging the Energy </a:t>
            </a:r>
            <a:r>
              <a:rPr lang="en-US" sz="2400" dirty="0"/>
              <a:t>C</a:t>
            </a:r>
            <a:r>
              <a:rPr lang="en-US" sz="2400" dirty="0" smtClean="0"/>
              <a:t>onversion process</a:t>
            </a:r>
            <a:endParaRPr lang="en-US" sz="2400" dirty="0"/>
          </a:p>
        </p:txBody>
      </p:sp>
      <p:sp>
        <p:nvSpPr>
          <p:cNvPr id="4" name="Title 1"/>
          <p:cNvSpPr txBox="1">
            <a:spLocks/>
          </p:cNvSpPr>
          <p:nvPr/>
        </p:nvSpPr>
        <p:spPr>
          <a:xfrm>
            <a:off x="838493" y="4804144"/>
            <a:ext cx="7486650" cy="7620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smtClean="0"/>
              <a:t>Let’s see that in action.</a:t>
            </a:r>
            <a:endParaRPr lang="en-US" sz="2000" dirty="0"/>
          </a:p>
        </p:txBody>
      </p:sp>
    </p:spTree>
    <p:extLst>
      <p:ext uri="{BB962C8B-B14F-4D97-AF65-F5344CB8AC3E}">
        <p14:creationId xmlns:p14="http://schemas.microsoft.com/office/powerpoint/2010/main" val="293274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42" y="914400"/>
            <a:ext cx="2781300" cy="28765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95400" y="4191000"/>
            <a:ext cx="6553200" cy="8382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500" b="1" dirty="0" smtClean="0"/>
              <a:t>Here we see </a:t>
            </a:r>
            <a:r>
              <a:rPr lang="en-US" sz="1500" b="1" dirty="0"/>
              <a:t>how </a:t>
            </a:r>
            <a:r>
              <a:rPr lang="en-US" sz="1500" b="1" dirty="0" smtClean="0"/>
              <a:t>energy flows and intensifies as </a:t>
            </a:r>
            <a:r>
              <a:rPr lang="en-US" sz="1500" b="1" dirty="0"/>
              <a:t>it moves from the top of the organization down through all </a:t>
            </a:r>
            <a:r>
              <a:rPr lang="en-US" sz="1500" b="1" dirty="0" smtClean="0"/>
              <a:t>levels of the firm.</a:t>
            </a:r>
            <a:r>
              <a:rPr lang="en-US" sz="1500" b="1" dirty="0"/>
              <a:t> </a:t>
            </a:r>
            <a:endParaRPr lang="en-US" sz="1500" b="1" dirty="0" smtClean="0"/>
          </a:p>
          <a:p>
            <a:pPr lvl="0" algn="just"/>
            <a:r>
              <a:rPr lang="en-US" sz="1500" dirty="0" smtClean="0"/>
              <a:t>(the gray cylinder is the energy)</a:t>
            </a:r>
            <a:endParaRPr lang="en-US" sz="1500" dirty="0"/>
          </a:p>
        </p:txBody>
      </p:sp>
    </p:spTree>
    <p:extLst>
      <p:ext uri="{BB962C8B-B14F-4D97-AF65-F5344CB8AC3E}">
        <p14:creationId xmlns:p14="http://schemas.microsoft.com/office/powerpoint/2010/main" val="110624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42" y="914400"/>
            <a:ext cx="2781300" cy="28765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95400" y="4114800"/>
            <a:ext cx="6629400" cy="12192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smtClean="0"/>
              <a:t>The original, base energy of the company is harnessed by the </a:t>
            </a:r>
            <a:r>
              <a:rPr lang="en-US" sz="1400" b="1" dirty="0" smtClean="0">
                <a:solidFill>
                  <a:srgbClr val="0000CC"/>
                </a:solidFill>
              </a:rPr>
              <a:t>direction</a:t>
            </a:r>
            <a:r>
              <a:rPr lang="en-US" sz="1400" b="1" dirty="0" smtClean="0"/>
              <a:t> it is given by the </a:t>
            </a:r>
            <a:r>
              <a:rPr lang="en-US" sz="1400" b="1" dirty="0" smtClean="0">
                <a:solidFill>
                  <a:srgbClr val="0000CC"/>
                </a:solidFill>
              </a:rPr>
              <a:t>leaders of the firm</a:t>
            </a:r>
            <a:r>
              <a:rPr lang="en-US" sz="1400" b="1" dirty="0" smtClean="0"/>
              <a:t>. This includes its mission, goals, values, and strategies for implementation.</a:t>
            </a:r>
            <a:endParaRPr lang="en-US" sz="1400" dirty="0"/>
          </a:p>
          <a:p>
            <a:pPr lvl="0" algn="just"/>
            <a:endParaRPr lang="en-US" sz="1400" b="1" dirty="0" smtClean="0"/>
          </a:p>
          <a:p>
            <a:pPr lvl="0" algn="just"/>
            <a:r>
              <a:rPr lang="en-US" sz="1400" b="1" dirty="0" smtClean="0"/>
              <a:t>As </a:t>
            </a:r>
            <a:r>
              <a:rPr lang="en-US" sz="1400" b="1" dirty="0"/>
              <a:t>a result, </a:t>
            </a:r>
            <a:r>
              <a:rPr lang="en-US" sz="1400" b="1" dirty="0" smtClean="0"/>
              <a:t>the base energy </a:t>
            </a:r>
            <a:r>
              <a:rPr lang="en-US" sz="1400" b="1" dirty="0"/>
              <a:t>becomes a directed </a:t>
            </a:r>
            <a:r>
              <a:rPr lang="en-US" sz="1400" b="1" dirty="0" smtClean="0">
                <a:solidFill>
                  <a:srgbClr val="0000CC"/>
                </a:solidFill>
              </a:rPr>
              <a:t>Force </a:t>
            </a:r>
            <a:r>
              <a:rPr lang="en-US" sz="1400" b="1" dirty="0" smtClean="0"/>
              <a:t>for accomplishment.</a:t>
            </a:r>
            <a:endParaRPr lang="en-US" sz="1400" b="1" dirty="0"/>
          </a:p>
        </p:txBody>
      </p:sp>
      <p:sp>
        <p:nvSpPr>
          <p:cNvPr id="2" name="Oval 1"/>
          <p:cNvSpPr/>
          <p:nvPr/>
        </p:nvSpPr>
        <p:spPr>
          <a:xfrm>
            <a:off x="3429000" y="780756"/>
            <a:ext cx="2209800" cy="12004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420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42" y="914400"/>
            <a:ext cx="2781300" cy="28765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143000" y="4038600"/>
            <a:ext cx="6858000" cy="21336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just"/>
            <a:r>
              <a:rPr lang="en-US" sz="1400" b="1" dirty="0"/>
              <a:t>The goals and strategies from the top then flow through the various aspects of the company’s </a:t>
            </a:r>
            <a:r>
              <a:rPr lang="en-US" sz="1400" b="1" dirty="0">
                <a:solidFill>
                  <a:srgbClr val="0000CC"/>
                </a:solidFill>
              </a:rPr>
              <a:t>organization</a:t>
            </a:r>
            <a:r>
              <a:rPr lang="en-US" sz="1400" b="1" dirty="0"/>
              <a:t> – including its </a:t>
            </a:r>
            <a:r>
              <a:rPr lang="en-US" sz="1400" b="1" dirty="0" smtClean="0"/>
              <a:t>job positions, activities</a:t>
            </a:r>
            <a:r>
              <a:rPr lang="en-US" sz="1400" b="1" dirty="0"/>
              <a:t>, systems, </a:t>
            </a:r>
            <a:r>
              <a:rPr lang="en-US" sz="1400" b="1" dirty="0" smtClean="0"/>
              <a:t>and projects.</a:t>
            </a:r>
            <a:endParaRPr lang="en-US" sz="1400" dirty="0"/>
          </a:p>
          <a:p>
            <a:pPr lvl="0" algn="just"/>
            <a:endParaRPr lang="en-US" sz="1400" b="1" dirty="0" smtClean="0"/>
          </a:p>
          <a:p>
            <a:pPr lvl="0" algn="just"/>
            <a:r>
              <a:rPr lang="en-US" sz="1400" b="1" dirty="0" smtClean="0"/>
              <a:t>As </a:t>
            </a:r>
            <a:r>
              <a:rPr lang="en-US" sz="1400" b="1" dirty="0"/>
              <a:t>a result the Force of energy is further intensified into a </a:t>
            </a:r>
            <a:r>
              <a:rPr lang="en-US" sz="1400" b="1" dirty="0">
                <a:solidFill>
                  <a:srgbClr val="0000CC"/>
                </a:solidFill>
              </a:rPr>
              <a:t>Power</a:t>
            </a:r>
            <a:r>
              <a:rPr lang="en-US" sz="1400" b="1" dirty="0" smtClean="0"/>
              <a:t>.</a:t>
            </a:r>
          </a:p>
          <a:p>
            <a:pPr lvl="0" algn="just"/>
            <a:endParaRPr lang="en-US" sz="1400" b="1" dirty="0"/>
          </a:p>
          <a:p>
            <a:pPr lvl="0" algn="just"/>
            <a:r>
              <a:rPr lang="en-US" sz="1200" dirty="0" smtClean="0">
                <a:solidFill>
                  <a:srgbClr val="0000CC"/>
                </a:solidFill>
              </a:rPr>
              <a:t>We can think of it as </a:t>
            </a:r>
            <a:r>
              <a:rPr lang="en-US" sz="1200" b="1" dirty="0" smtClean="0">
                <a:solidFill>
                  <a:srgbClr val="0000CC"/>
                </a:solidFill>
              </a:rPr>
              <a:t>a lens </a:t>
            </a:r>
            <a:r>
              <a:rPr lang="en-US" sz="1200" dirty="0" smtClean="0">
                <a:solidFill>
                  <a:srgbClr val="0000CC"/>
                </a:solidFill>
              </a:rPr>
              <a:t>that </a:t>
            </a:r>
            <a:r>
              <a:rPr lang="en-US" sz="1200" dirty="0">
                <a:solidFill>
                  <a:srgbClr val="0000CC"/>
                </a:solidFill>
              </a:rPr>
              <a:t>intensifies, amplifies, and concentrates the energy into a vast Power for results to </a:t>
            </a:r>
            <a:r>
              <a:rPr lang="en-US" sz="1200" dirty="0" smtClean="0">
                <a:solidFill>
                  <a:srgbClr val="0000CC"/>
                </a:solidFill>
              </a:rPr>
              <a:t>occur. High </a:t>
            </a:r>
            <a:r>
              <a:rPr lang="en-US" sz="1200" dirty="0">
                <a:solidFill>
                  <a:srgbClr val="0000CC"/>
                </a:solidFill>
              </a:rPr>
              <a:t>performance companies </a:t>
            </a:r>
            <a:r>
              <a:rPr lang="en-US" sz="1200" dirty="0" smtClean="0">
                <a:solidFill>
                  <a:srgbClr val="0000CC"/>
                </a:solidFill>
              </a:rPr>
              <a:t>readily experience this dynamic</a:t>
            </a:r>
            <a:r>
              <a:rPr lang="en-US" sz="1200" dirty="0">
                <a:solidFill>
                  <a:srgbClr val="0000CC"/>
                </a:solidFill>
              </a:rPr>
              <a:t>.</a:t>
            </a:r>
          </a:p>
          <a:p>
            <a:pPr lvl="0" algn="just"/>
            <a:endParaRPr lang="en-US" sz="1400" dirty="0"/>
          </a:p>
        </p:txBody>
      </p:sp>
      <p:sp>
        <p:nvSpPr>
          <p:cNvPr id="2" name="Oval 1"/>
          <p:cNvSpPr/>
          <p:nvPr/>
        </p:nvSpPr>
        <p:spPr>
          <a:xfrm>
            <a:off x="3566892" y="1895475"/>
            <a:ext cx="1995708" cy="6953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045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fade">
                                      <p:cBhvr>
                                        <p:cTn id="1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1994</Words>
  <Application>Microsoft Office PowerPoint</Application>
  <PresentationFormat>On-screen Show (4:3)</PresentationFormat>
  <Paragraphs>153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Pushpin</vt:lpstr>
      <vt:lpstr>Energizing Your Company  for Enormous Success</vt:lpstr>
      <vt:lpstr>SUCCESSFUL COMPANIES </vt:lpstr>
      <vt:lpstr>PowerPoint Presentation</vt:lpstr>
      <vt:lpstr>How do companies generate these marvelous results?</vt:lpstr>
      <vt:lpstr>They do it by harnessing Energy</vt:lpstr>
      <vt:lpstr>PowerPoint Presentation</vt:lpstr>
      <vt:lpstr>PowerPoint Presentation</vt:lpstr>
      <vt:lpstr>PowerPoint Presentation</vt:lpstr>
      <vt:lpstr>PowerPoint Presentation</vt:lpstr>
      <vt:lpstr>PowerPoint Presentation</vt:lpstr>
      <vt:lpstr>PowerPoint Presentation</vt:lpstr>
      <vt:lpstr>UNSUCCESSFUL COMPANIES</vt:lpstr>
      <vt:lpstr>PowerPoint Presentation</vt:lpstr>
      <vt:lpstr>How do companies fall into this unenviable, troubled state?</vt:lpstr>
      <vt:lpstr>What would that look like?</vt:lpstr>
      <vt:lpstr>PowerPoint Presentation</vt:lpstr>
      <vt:lpstr>PowerPoint Presentation</vt:lpstr>
      <vt:lpstr>PowerPoint Presentation</vt:lpstr>
      <vt:lpstr>PowerPoint Presentation</vt:lpstr>
      <vt:lpstr>What can we do about this troubling situation?</vt:lpstr>
      <vt:lpstr>To rectify this situation we need to somehow refocus the lenses to build up the energy into a Force and Power which will drive success, enabling the company to double or more its revenues or profits in two years or less.</vt:lpstr>
      <vt:lpstr>We refocus the lenses of the company and expand the Energy that drives it by upgrading the company’s Five Engines of Growth.   They are-</vt:lpstr>
      <vt:lpstr>Let’s examine each of the five engines that drive the company</vt:lpstr>
      <vt:lpstr>MARKET is the first engine. Market is the meeting of a need in society which the company aims to serve.</vt:lpstr>
      <vt:lpstr>TECHNOLOGY (aka Products &amp; Services) is the know-how for producing a product or providing a service which meets the needs of the market. It’s the way you perceive the products and services you provide, and the methods you employ to generate them.</vt:lpstr>
      <vt:lpstr>ORGANIZATION provides the structure and systems which direct the people and utilize the capital and technology to provide the products and services that meet the needs of the market.</vt:lpstr>
      <vt:lpstr>PEOPLE are those managers and workers who contribute their energies and ideas, talents and skills to deliver the products or services to meet the market need. </vt:lpstr>
      <vt:lpstr>FINANCE (CAPITAL) in one form or another capitalizes the company at all levels, including the four other engines so it can achieve its goals. </vt:lpstr>
      <vt:lpstr>Each of the Five Engines and their sub-components is a vast reservoir of potential energy which can be released and utilized for vast accomplishment, which translates as enormous revenue and profits. </vt:lpstr>
      <vt:lpstr>By raising the performance on the least developed engines, including the problematic factors within, you can shed all of the troubling qualities that have kept your firm down, releasing a titanic amount of energy throughout the company, driving it to the stars.  </vt:lpstr>
      <vt:lpstr>Which engine(s) should you focus on?</vt:lpstr>
      <vt:lpstr>PowerPoint Presentation</vt:lpstr>
      <vt:lpstr>Whichever strategy you employ, doubling or more of profits within two years or less is virtually certain.</vt:lpstr>
      <vt:lpstr>What about Five Engines in Your Company?</vt:lpstr>
      <vt:lpstr>Your Role as Leader</vt:lpstr>
      <vt:lpstr>What can we do together?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dc:creator>
  <cp:lastModifiedBy>Roy</cp:lastModifiedBy>
  <cp:revision>447</cp:revision>
  <dcterms:created xsi:type="dcterms:W3CDTF">2014-01-31T13:25:30Z</dcterms:created>
  <dcterms:modified xsi:type="dcterms:W3CDTF">2014-03-25T14:22:39Z</dcterms:modified>
</cp:coreProperties>
</file>