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70" r:id="rId4"/>
    <p:sldId id="271" r:id="rId5"/>
    <p:sldId id="272" r:id="rId6"/>
    <p:sldId id="273" r:id="rId7"/>
    <p:sldId id="274" r:id="rId8"/>
    <p:sldId id="275" r:id="rId9"/>
    <p:sldId id="276" r:id="rId10"/>
    <p:sldId id="277" r:id="rId11"/>
    <p:sldId id="286" r:id="rId12"/>
    <p:sldId id="278" r:id="rId13"/>
    <p:sldId id="279" r:id="rId14"/>
    <p:sldId id="287" r:id="rId15"/>
    <p:sldId id="285" r:id="rId16"/>
    <p:sldId id="288" r:id="rId17"/>
    <p:sldId id="280" r:id="rId18"/>
    <p:sldId id="282" r:id="rId19"/>
    <p:sldId id="283" r:id="rId20"/>
    <p:sldId id="284" r:id="rId21"/>
    <p:sldId id="281" r:id="rId22"/>
    <p:sldId id="289"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009E47"/>
    <a:srgbClr val="00CC00"/>
    <a:srgbClr val="33CC33"/>
    <a:srgbClr val="00008A"/>
    <a:srgbClr val="000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4" autoAdjust="0"/>
  </p:normalViewPr>
  <p:slideViewPr>
    <p:cSldViewPr>
      <p:cViewPr>
        <p:scale>
          <a:sx n="90" d="100"/>
          <a:sy n="90" d="100"/>
        </p:scale>
        <p:origin x="-348" y="61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F4C3A4D-BA0F-4443-AED0-B8C4A507625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C3A4D-BA0F-4443-AED0-B8C4A5076257}"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C3A4D-BA0F-4443-AED0-B8C4A5076257}"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BFA047A-2699-4716-9F9F-DEE43BFDE9FF}" type="datetimeFigureOut">
              <a:rPr lang="en-US" smtClean="0"/>
              <a:t>3/25/2014</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BFA047A-2699-4716-9F9F-DEE43BFDE9FF}" type="datetimeFigureOut">
              <a:rPr lang="en-US" smtClean="0"/>
              <a:t>3/25/2014</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BFA047A-2699-4716-9F9F-DEE43BFDE9FF}" type="datetimeFigureOut">
              <a:rPr lang="en-US" smtClean="0"/>
              <a:t>3/25/2014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F4C3A4D-BA0F-4443-AED0-B8C4A507625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321633"/>
            <a:ext cx="7175351" cy="878767"/>
          </a:xfrm>
        </p:spPr>
        <p:txBody>
          <a:bodyPr>
            <a:normAutofit/>
          </a:bodyPr>
          <a:lstStyle/>
          <a:p>
            <a:pPr marL="182880" indent="0" algn="ctr">
              <a:buNone/>
            </a:pPr>
            <a:r>
              <a:rPr lang="en-US" sz="3200" b="1" dirty="0" smtClean="0">
                <a:solidFill>
                  <a:srgbClr val="C00000"/>
                </a:solidFill>
              </a:rPr>
              <a:t>Infinite Power of Values</a:t>
            </a:r>
            <a:endParaRPr lang="en-US" sz="3200" b="1" dirty="0">
              <a:solidFill>
                <a:srgbClr val="C00000"/>
              </a:solidFill>
            </a:endParaRPr>
          </a:p>
        </p:txBody>
      </p:sp>
      <p:sp>
        <p:nvSpPr>
          <p:cNvPr id="3" name="Subtitle 2"/>
          <p:cNvSpPr>
            <a:spLocks noGrp="1"/>
          </p:cNvSpPr>
          <p:nvPr>
            <p:ph type="subTitle" idx="1"/>
          </p:nvPr>
        </p:nvSpPr>
        <p:spPr>
          <a:xfrm>
            <a:off x="1727200" y="4191000"/>
            <a:ext cx="5712179" cy="685800"/>
          </a:xfrm>
        </p:spPr>
        <p:txBody>
          <a:bodyPr/>
          <a:lstStyle/>
          <a:p>
            <a:r>
              <a:rPr lang="en-US" dirty="0">
                <a:solidFill>
                  <a:schemeClr val="tx1"/>
                </a:solidFill>
              </a:rPr>
              <a:t>p</a:t>
            </a:r>
            <a:r>
              <a:rPr lang="en-US" dirty="0" smtClean="0">
                <a:solidFill>
                  <a:schemeClr val="tx1"/>
                </a:solidFill>
              </a:rPr>
              <a:t>resented by </a:t>
            </a:r>
            <a:r>
              <a:rPr lang="en-US" dirty="0" smtClean="0">
                <a:solidFill>
                  <a:schemeClr val="tx1"/>
                </a:solidFill>
              </a:rPr>
              <a:t>LAMERE</a:t>
            </a:r>
            <a:endParaRPr lang="en-US" dirty="0" smtClean="0">
              <a:solidFill>
                <a:schemeClr val="tx1"/>
              </a:solidFill>
            </a:endParaRPr>
          </a:p>
        </p:txBody>
      </p:sp>
      <p:sp>
        <p:nvSpPr>
          <p:cNvPr id="4" name="Subtitle 2"/>
          <p:cNvSpPr txBox="1">
            <a:spLocks/>
          </p:cNvSpPr>
          <p:nvPr/>
        </p:nvSpPr>
        <p:spPr>
          <a:xfrm>
            <a:off x="1672883" y="5181600"/>
            <a:ext cx="5712179" cy="49671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r>
              <a:rPr lang="en-US" sz="1000" smtClean="0">
                <a:solidFill>
                  <a:schemeClr val="tx1"/>
                </a:solidFill>
              </a:rPr>
              <a:t>3/25/2014 7:27 AM</a:t>
            </a:r>
            <a:endParaRPr lang="en-US" sz="10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1" y="1523535"/>
            <a:ext cx="1295400" cy="61006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304819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400" dirty="0" smtClean="0">
                <a:solidFill>
                  <a:srgbClr val="C00000"/>
                </a:solidFill>
              </a:rPr>
              <a:t>Psychological Values</a:t>
            </a:r>
            <a:endParaRPr lang="en-US"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fontScale="85000" lnSpcReduction="10000"/>
          </a:bodyPr>
          <a:lstStyle/>
          <a:p>
            <a:pPr lvl="0">
              <a:spcBef>
                <a:spcPts val="600"/>
              </a:spcBef>
              <a:spcAft>
                <a:spcPts val="600"/>
              </a:spcAft>
              <a:buFont typeface="Wingdings" panose="05000000000000000000" pitchFamily="2" charset="2"/>
              <a:buChar char="v"/>
            </a:pPr>
            <a:r>
              <a:rPr lang="en-US" sz="1700" b="1" dirty="0" smtClean="0">
                <a:solidFill>
                  <a:srgbClr val="C00000"/>
                </a:solidFill>
              </a:rPr>
              <a:t>Psychological Values</a:t>
            </a:r>
            <a:r>
              <a:rPr lang="en-US" sz="1700" b="1" dirty="0" smtClean="0"/>
              <a:t> are more subtle than physical and organizational values, but </a:t>
            </a:r>
            <a:r>
              <a:rPr lang="en-US" sz="1700" b="1" dirty="0" smtClean="0">
                <a:solidFill>
                  <a:srgbClr val="0000CC"/>
                </a:solidFill>
              </a:rPr>
              <a:t>contain the most productivity power </a:t>
            </a:r>
            <a:r>
              <a:rPr lang="en-US" sz="1700" b="1" dirty="0" smtClean="0"/>
              <a:t>when implemented. Among them are:</a:t>
            </a:r>
          </a:p>
          <a:p>
            <a:pPr>
              <a:spcBef>
                <a:spcPts val="400"/>
              </a:spcBef>
              <a:buFont typeface="Wingdings" panose="05000000000000000000" pitchFamily="2" charset="2"/>
              <a:buChar char="v"/>
            </a:pPr>
            <a:r>
              <a:rPr lang="en-US" sz="1600" b="1" u="sng" dirty="0" smtClean="0">
                <a:solidFill>
                  <a:srgbClr val="0000CC"/>
                </a:solidFill>
              </a:rPr>
              <a:t>Pleasing </a:t>
            </a:r>
            <a:r>
              <a:rPr lang="en-US" sz="1600" b="1" u="sng" dirty="0">
                <a:solidFill>
                  <a:srgbClr val="0000CC"/>
                </a:solidFill>
              </a:rPr>
              <a:t>the customer</a:t>
            </a:r>
            <a:r>
              <a:rPr lang="en-US" sz="1600" dirty="0"/>
              <a:t>: in terms of promptness, courtesy, friendliness, thoughtfulness, anticipation of needs, meeting unreasonable demands, making </a:t>
            </a:r>
            <a:r>
              <a:rPr lang="en-US" sz="1600" dirty="0" smtClean="0"/>
              <a:t>them happy</a:t>
            </a:r>
            <a:r>
              <a:rPr lang="en-US" sz="1600" dirty="0"/>
              <a:t>. </a:t>
            </a:r>
          </a:p>
          <a:p>
            <a:pPr>
              <a:spcBef>
                <a:spcPts val="400"/>
              </a:spcBef>
              <a:buFont typeface="Wingdings" panose="05000000000000000000" pitchFamily="2" charset="2"/>
              <a:buChar char="v"/>
            </a:pPr>
            <a:r>
              <a:rPr lang="en-US" sz="1600" b="1" u="sng" dirty="0" smtClean="0">
                <a:solidFill>
                  <a:srgbClr val="0000CC"/>
                </a:solidFill>
              </a:rPr>
              <a:t>Respect </a:t>
            </a:r>
            <a:r>
              <a:rPr lang="en-US" sz="1600" b="1" u="sng" dirty="0">
                <a:solidFill>
                  <a:srgbClr val="0000CC"/>
                </a:solidFill>
              </a:rPr>
              <a:t>for the individual</a:t>
            </a:r>
            <a:r>
              <a:rPr lang="en-US" sz="1600" dirty="0"/>
              <a:t>: in establishing rules and policies, design of systems, taking decisions, executing instructions, etc. in terms of people's health, safety, self-esteem, feelings, and opinions. </a:t>
            </a:r>
          </a:p>
          <a:p>
            <a:pPr>
              <a:spcBef>
                <a:spcPts val="400"/>
              </a:spcBef>
              <a:buFont typeface="Wingdings" panose="05000000000000000000" pitchFamily="2" charset="2"/>
              <a:buChar char="v"/>
            </a:pPr>
            <a:r>
              <a:rPr lang="en-US" sz="1600" b="1" u="sng" dirty="0" smtClean="0">
                <a:solidFill>
                  <a:srgbClr val="0000CC"/>
                </a:solidFill>
              </a:rPr>
              <a:t>Developing </a:t>
            </a:r>
            <a:r>
              <a:rPr lang="en-US" sz="1600" b="1" u="sng" dirty="0">
                <a:solidFill>
                  <a:srgbClr val="0000CC"/>
                </a:solidFill>
              </a:rPr>
              <a:t>p</a:t>
            </a:r>
            <a:r>
              <a:rPr lang="en-US" sz="1600" b="1" u="sng" dirty="0" smtClean="0">
                <a:solidFill>
                  <a:srgbClr val="0000CC"/>
                </a:solidFill>
              </a:rPr>
              <a:t>eople </a:t>
            </a:r>
            <a:r>
              <a:rPr lang="en-US" sz="1600" b="1" u="sng" dirty="0">
                <a:solidFill>
                  <a:srgbClr val="0000CC"/>
                </a:solidFill>
              </a:rPr>
              <a:t>(personal growth)</a:t>
            </a:r>
            <a:r>
              <a:rPr lang="en-US" sz="1600" dirty="0"/>
              <a:t>: through education, training, increasing responsibilities, promotion, flowering of capacities. </a:t>
            </a:r>
          </a:p>
          <a:p>
            <a:pPr>
              <a:spcBef>
                <a:spcPts val="400"/>
              </a:spcBef>
              <a:buFont typeface="Wingdings" panose="05000000000000000000" pitchFamily="2" charset="2"/>
              <a:buChar char="v"/>
            </a:pPr>
            <a:r>
              <a:rPr lang="en-US" sz="1600" b="1" u="sng" dirty="0" smtClean="0">
                <a:solidFill>
                  <a:srgbClr val="0000CC"/>
                </a:solidFill>
              </a:rPr>
              <a:t>Loyalty</a:t>
            </a:r>
            <a:r>
              <a:rPr lang="en-US" sz="1600" dirty="0"/>
              <a:t>: to and from suppliers, customers and employees.</a:t>
            </a:r>
          </a:p>
          <a:p>
            <a:pPr>
              <a:spcBef>
                <a:spcPts val="400"/>
              </a:spcBef>
              <a:buFont typeface="Wingdings" panose="05000000000000000000" pitchFamily="2" charset="2"/>
              <a:buChar char="v"/>
            </a:pPr>
            <a:r>
              <a:rPr lang="en-US" sz="1600" b="1" u="sng" dirty="0" smtClean="0">
                <a:solidFill>
                  <a:srgbClr val="0000CC"/>
                </a:solidFill>
              </a:rPr>
              <a:t>Service </a:t>
            </a:r>
            <a:r>
              <a:rPr lang="en-US" sz="1600" b="1" u="sng" dirty="0">
                <a:solidFill>
                  <a:srgbClr val="0000CC"/>
                </a:solidFill>
              </a:rPr>
              <a:t>to society</a:t>
            </a:r>
            <a:r>
              <a:rPr lang="en-US" sz="1600" dirty="0"/>
              <a:t>: community welfare, environmental protection, development of products and services that meet real physical, social or psychological needs. </a:t>
            </a:r>
          </a:p>
          <a:p>
            <a:pPr>
              <a:spcBef>
                <a:spcPts val="400"/>
              </a:spcBef>
              <a:buFont typeface="Wingdings" panose="05000000000000000000" pitchFamily="2" charset="2"/>
              <a:buChar char="v"/>
            </a:pPr>
            <a:r>
              <a:rPr lang="en-US" sz="1600" b="1" u="sng" dirty="0" smtClean="0">
                <a:solidFill>
                  <a:srgbClr val="0000CC"/>
                </a:solidFill>
              </a:rPr>
              <a:t>Integrity</a:t>
            </a:r>
            <a:r>
              <a:rPr lang="en-US" sz="1600" dirty="0"/>
              <a:t>: </a:t>
            </a:r>
            <a:r>
              <a:rPr lang="en-US" sz="1600" dirty="0" smtClean="0"/>
              <a:t>honesty, keeping promises, standing by your word</a:t>
            </a:r>
            <a:endParaRPr lang="en-US" sz="1600" dirty="0"/>
          </a:p>
          <a:p>
            <a:pPr>
              <a:spcBef>
                <a:spcPts val="400"/>
              </a:spcBef>
              <a:buFont typeface="Wingdings" panose="05000000000000000000" pitchFamily="2" charset="2"/>
              <a:buChar char="v"/>
            </a:pPr>
            <a:r>
              <a:rPr lang="en-US" sz="1600" b="1" u="sng" dirty="0" smtClean="0">
                <a:solidFill>
                  <a:srgbClr val="0000CC"/>
                </a:solidFill>
              </a:rPr>
              <a:t>Innovation</a:t>
            </a:r>
            <a:r>
              <a:rPr lang="en-US" sz="1600" dirty="0"/>
              <a:t>: improvements in marketing, research, production methods, systems, financial management, human resource </a:t>
            </a:r>
            <a:r>
              <a:rPr lang="en-US" sz="1600" dirty="0" smtClean="0"/>
              <a:t>development. </a:t>
            </a:r>
            <a:endParaRPr lang="en-US" sz="1600" dirty="0"/>
          </a:p>
          <a:p>
            <a:pPr>
              <a:spcBef>
                <a:spcPts val="400"/>
              </a:spcBef>
              <a:buFont typeface="Wingdings" panose="05000000000000000000" pitchFamily="2" charset="2"/>
              <a:buChar char="v"/>
            </a:pPr>
            <a:r>
              <a:rPr lang="en-US" sz="1600" b="1" u="sng" dirty="0" smtClean="0">
                <a:solidFill>
                  <a:srgbClr val="0000CC"/>
                </a:solidFill>
              </a:rPr>
              <a:t>Creativity</a:t>
            </a:r>
            <a:r>
              <a:rPr lang="en-US" sz="1600" dirty="0"/>
              <a:t>: in terms of new products, new ideas, new systems, new production methods, new applications of technology, new methods of financing, new marketing strategies. </a:t>
            </a:r>
          </a:p>
          <a:p>
            <a:pPr>
              <a:spcBef>
                <a:spcPts val="400"/>
              </a:spcBef>
              <a:buFont typeface="Wingdings" panose="05000000000000000000" pitchFamily="2" charset="2"/>
              <a:buChar char="v"/>
            </a:pPr>
            <a:r>
              <a:rPr lang="en-US" sz="1600" b="1" u="sng" dirty="0" smtClean="0">
                <a:solidFill>
                  <a:srgbClr val="0000CC"/>
                </a:solidFill>
              </a:rPr>
              <a:t>Harmony</a:t>
            </a:r>
            <a:r>
              <a:rPr lang="en-US" sz="1600" dirty="0"/>
              <a:t>: the overall atmosphere of smooth and harmonious interaction between people, departments, divisions, systems, activities, rules and policies within the </a:t>
            </a:r>
            <a:r>
              <a:rPr lang="en-US" sz="1600" dirty="0" smtClean="0"/>
              <a:t>company; </a:t>
            </a:r>
            <a:r>
              <a:rPr lang="en-US" sz="1600" dirty="0"/>
              <a:t>and between these elements and the external environment, customers, vendors, community, laws, etc.</a:t>
            </a:r>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423643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400" dirty="0" smtClean="0">
                <a:solidFill>
                  <a:srgbClr val="C00000"/>
                </a:solidFill>
              </a:rPr>
              <a:t>.. </a:t>
            </a:r>
            <a:r>
              <a:rPr lang="en-US" sz="2400" dirty="0">
                <a:solidFill>
                  <a:srgbClr val="C00000"/>
                </a:solidFill>
              </a:rPr>
              <a:t>a</a:t>
            </a:r>
            <a:r>
              <a:rPr lang="en-US" sz="2400" dirty="0" smtClean="0">
                <a:solidFill>
                  <a:srgbClr val="C00000"/>
                </a:solidFill>
              </a:rPr>
              <a:t>nd still more Values</a:t>
            </a:r>
            <a:endParaRPr lang="en-US"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a:bodyPr>
          <a:lstStyle/>
          <a:p>
            <a:pPr lvl="0">
              <a:spcBef>
                <a:spcPts val="600"/>
              </a:spcBef>
              <a:buFont typeface="Wingdings" panose="05000000000000000000" pitchFamily="2" charset="2"/>
              <a:buChar char="v"/>
            </a:pPr>
            <a:endParaRPr lang="en-US" sz="1700" b="1" dirty="0" smtClean="0">
              <a:solidFill>
                <a:srgbClr val="C00000"/>
              </a:solidFill>
            </a:endParaRPr>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2684312186"/>
              </p:ext>
            </p:extLst>
          </p:nvPr>
        </p:nvGraphicFramePr>
        <p:xfrm>
          <a:off x="1143000" y="1397000"/>
          <a:ext cx="6858000" cy="4495800"/>
        </p:xfrm>
        <a:graphic>
          <a:graphicData uri="http://schemas.openxmlformats.org/drawingml/2006/table">
            <a:tbl>
              <a:tblPr firstRow="1" bandRow="1">
                <a:tableStyleId>{2D5ABB26-0587-4C30-8999-92F81FD0307C}</a:tableStyleId>
              </a:tblPr>
              <a:tblGrid>
                <a:gridCol w="3429000"/>
                <a:gridCol w="3429000"/>
              </a:tblGrid>
              <a:tr h="370840">
                <a:tc>
                  <a:txBody>
                    <a:bodyPr/>
                    <a:lstStyle/>
                    <a:p>
                      <a:pPr marL="285750" lvl="0" indent="-285750">
                        <a:spcBef>
                          <a:spcPts val="600"/>
                        </a:spcBef>
                        <a:buFont typeface="Wingdings" panose="05000000000000000000" pitchFamily="2" charset="2"/>
                        <a:buChar char="ü"/>
                      </a:pPr>
                      <a:r>
                        <a:rPr lang="en-US" sz="1400" b="1" dirty="0" smtClean="0">
                          <a:solidFill>
                            <a:srgbClr val="0000CC"/>
                          </a:solidFill>
                        </a:rPr>
                        <a:t>Family feeling</a:t>
                      </a:r>
                    </a:p>
                    <a:p>
                      <a:pPr marL="285750" lvl="0" indent="-285750">
                        <a:spcBef>
                          <a:spcPts val="600"/>
                        </a:spcBef>
                        <a:buFont typeface="Wingdings" panose="05000000000000000000" pitchFamily="2" charset="2"/>
                        <a:buChar char="ü"/>
                      </a:pPr>
                      <a:r>
                        <a:rPr lang="en-US" sz="1400" b="1" dirty="0" smtClean="0">
                          <a:solidFill>
                            <a:srgbClr val="0000CC"/>
                          </a:solidFill>
                        </a:rPr>
                        <a:t>Respect of others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Concern for others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Shared opportunity,</a:t>
                      </a:r>
                      <a:r>
                        <a:rPr lang="en-US" sz="1400" b="1" baseline="0" dirty="0" smtClean="0">
                          <a:solidFill>
                            <a:srgbClr val="0000CC"/>
                          </a:solidFill>
                        </a:rPr>
                        <a:t> </a:t>
                      </a:r>
                      <a:r>
                        <a:rPr lang="en-US" sz="1400" b="1" dirty="0" smtClean="0">
                          <a:solidFill>
                            <a:srgbClr val="0000CC"/>
                          </a:solidFill>
                        </a:rPr>
                        <a:t>ownership</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Value partners, suppliers, etc.</a:t>
                      </a:r>
                      <a:br>
                        <a:rPr lang="en-US" sz="1400" b="1" dirty="0" smtClean="0">
                          <a:solidFill>
                            <a:srgbClr val="0000CC"/>
                          </a:solidFill>
                        </a:rPr>
                      </a:br>
                      <a:endParaRPr lang="en-US" sz="1400" b="1" dirty="0" smtClean="0">
                        <a:solidFill>
                          <a:srgbClr val="0000CC"/>
                        </a:solidFill>
                      </a:endParaRPr>
                    </a:p>
                    <a:p>
                      <a:pPr marL="285750" lvl="0" indent="-285750">
                        <a:spcBef>
                          <a:spcPts val="600"/>
                        </a:spcBef>
                        <a:buFont typeface="Wingdings" panose="05000000000000000000" pitchFamily="2" charset="2"/>
                        <a:buChar char="ü"/>
                      </a:pPr>
                      <a:r>
                        <a:rPr lang="en-US" sz="1400" b="1" dirty="0" smtClean="0">
                          <a:solidFill>
                            <a:srgbClr val="0000CC"/>
                          </a:solidFill>
                        </a:rPr>
                        <a:t>Open environment, informality</a:t>
                      </a:r>
                    </a:p>
                    <a:p>
                      <a:pPr marL="285750" indent="-285750">
                        <a:spcBef>
                          <a:spcPts val="600"/>
                        </a:spcBef>
                        <a:buFont typeface="Wingdings" panose="05000000000000000000" pitchFamily="2" charset="2"/>
                        <a:buChar char="ü"/>
                      </a:pPr>
                      <a:r>
                        <a:rPr lang="en-US" sz="1400" b="1" dirty="0" smtClean="0">
                          <a:solidFill>
                            <a:srgbClr val="0000CC"/>
                          </a:solidFill>
                        </a:rPr>
                        <a:t>Embrace change, uncertainty</a:t>
                      </a:r>
                    </a:p>
                    <a:p>
                      <a:pPr marL="285750" indent="-285750">
                        <a:spcBef>
                          <a:spcPts val="600"/>
                        </a:spcBef>
                        <a:buFont typeface="Wingdings" panose="05000000000000000000" pitchFamily="2" charset="2"/>
                        <a:buChar char="ü"/>
                      </a:pPr>
                      <a:r>
                        <a:rPr lang="en-US" sz="1400" b="1" dirty="0" smtClean="0">
                          <a:solidFill>
                            <a:srgbClr val="0000CC"/>
                          </a:solidFill>
                        </a:rPr>
                        <a:t>Constantly experimenting</a:t>
                      </a:r>
                    </a:p>
                    <a:p>
                      <a:pPr marL="285750" indent="-285750">
                        <a:spcBef>
                          <a:spcPts val="600"/>
                        </a:spcBef>
                        <a:buFont typeface="Wingdings" panose="05000000000000000000" pitchFamily="2" charset="2"/>
                        <a:buChar char="ü"/>
                      </a:pPr>
                      <a:r>
                        <a:rPr lang="en-US" sz="1400" b="1" dirty="0" smtClean="0">
                          <a:solidFill>
                            <a:srgbClr val="0000CC"/>
                          </a:solidFill>
                        </a:rPr>
                        <a:t>Venture into the unknown</a:t>
                      </a:r>
                    </a:p>
                    <a:p>
                      <a:pPr marL="285750" indent="-285750">
                        <a:spcBef>
                          <a:spcPts val="600"/>
                        </a:spcBef>
                        <a:buFont typeface="Wingdings" panose="05000000000000000000" pitchFamily="2" charset="2"/>
                        <a:buChar char="ü"/>
                      </a:pPr>
                      <a:r>
                        <a:rPr lang="en-US" sz="1400" b="1" dirty="0" smtClean="0">
                          <a:solidFill>
                            <a:srgbClr val="0000CC"/>
                          </a:solidFill>
                        </a:rPr>
                        <a:t>Think differently</a:t>
                      </a:r>
                      <a:br>
                        <a:rPr lang="en-US" sz="1400" b="1" dirty="0" smtClean="0">
                          <a:solidFill>
                            <a:srgbClr val="0000CC"/>
                          </a:solidFill>
                        </a:rPr>
                      </a:br>
                      <a:endParaRPr lang="en-US" sz="1400" b="1" dirty="0" smtClean="0">
                        <a:solidFill>
                          <a:srgbClr val="0000CC"/>
                        </a:solidFill>
                      </a:endParaRPr>
                    </a:p>
                    <a:p>
                      <a:pPr marL="285750" marR="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Go the extra mile, don’t settle</a:t>
                      </a:r>
                    </a:p>
                    <a:p>
                      <a:pPr marL="285750" indent="-285750">
                        <a:spcBef>
                          <a:spcPts val="600"/>
                        </a:spcBef>
                        <a:buFont typeface="Wingdings" panose="05000000000000000000" pitchFamily="2" charset="2"/>
                        <a:buChar char="ü"/>
                      </a:pPr>
                      <a:r>
                        <a:rPr lang="en-US" sz="1400" b="1" dirty="0" smtClean="0">
                          <a:solidFill>
                            <a:srgbClr val="0000CC"/>
                          </a:solidFill>
                        </a:rPr>
                        <a:t>Resolve</a:t>
                      </a:r>
                      <a:r>
                        <a:rPr lang="en-US" sz="1400" b="1" baseline="0" dirty="0" smtClean="0">
                          <a:solidFill>
                            <a:srgbClr val="0000CC"/>
                          </a:solidFill>
                        </a:rPr>
                        <a:t> all</a:t>
                      </a:r>
                      <a:r>
                        <a:rPr lang="en-US" sz="1400" b="1" dirty="0" smtClean="0">
                          <a:solidFill>
                            <a:srgbClr val="0000CC"/>
                          </a:solidFill>
                        </a:rPr>
                        <a:t> problems</a:t>
                      </a:r>
                    </a:p>
                    <a:p>
                      <a:pPr marL="285750" indent="-285750">
                        <a:spcBef>
                          <a:spcPts val="600"/>
                        </a:spcBef>
                        <a:buFont typeface="Wingdings" panose="05000000000000000000" pitchFamily="2" charset="2"/>
                        <a:buChar char="ü"/>
                      </a:pPr>
                      <a:r>
                        <a:rPr lang="en-US" sz="1400" b="1" dirty="0" smtClean="0">
                          <a:solidFill>
                            <a:srgbClr val="0000CC"/>
                          </a:solidFill>
                        </a:rPr>
                        <a:t>Rise to challenges</a:t>
                      </a:r>
                    </a:p>
                    <a:p>
                      <a:pPr marL="285750" indent="-285750">
                        <a:spcBef>
                          <a:spcPts val="600"/>
                        </a:spcBef>
                        <a:buFont typeface="Wingdings" panose="05000000000000000000" pitchFamily="2" charset="2"/>
                        <a:buChar char="ü"/>
                      </a:pPr>
                      <a:r>
                        <a:rPr lang="en-US" sz="1400" b="1" dirty="0" smtClean="0">
                          <a:solidFill>
                            <a:srgbClr val="0000CC"/>
                          </a:solidFill>
                        </a:rPr>
                        <a:t>See problems as opportunities</a:t>
                      </a:r>
                    </a:p>
                  </a:txBody>
                  <a:tcPr/>
                </a:tc>
                <a:tc>
                  <a:txBody>
                    <a:bodyPr/>
                    <a:lstStyle/>
                    <a:p>
                      <a:pPr marL="285750" indent="-285750">
                        <a:spcBef>
                          <a:spcPts val="600"/>
                        </a:spcBef>
                        <a:buFont typeface="Wingdings" panose="05000000000000000000" pitchFamily="2" charset="2"/>
                        <a:buChar char="ü"/>
                      </a:pPr>
                      <a:r>
                        <a:rPr lang="en-US" sz="1400" b="1" dirty="0" smtClean="0">
                          <a:solidFill>
                            <a:srgbClr val="0000CC"/>
                          </a:solidFill>
                        </a:rPr>
                        <a:t>Continuous improvement</a:t>
                      </a:r>
                    </a:p>
                    <a:p>
                      <a:pPr marL="285750" indent="-285750">
                        <a:spcBef>
                          <a:spcPts val="600"/>
                        </a:spcBef>
                        <a:buFont typeface="Wingdings" panose="05000000000000000000" pitchFamily="2" charset="2"/>
                        <a:buChar char="ü"/>
                      </a:pPr>
                      <a:r>
                        <a:rPr lang="en-US" sz="1400" b="1" dirty="0" smtClean="0">
                          <a:solidFill>
                            <a:srgbClr val="0000CC"/>
                          </a:solidFill>
                        </a:rPr>
                        <a:t>Being attuned to changing needs of society</a:t>
                      </a:r>
                    </a:p>
                    <a:p>
                      <a:pPr marL="285750" lvl="0" indent="-285750">
                        <a:spcBef>
                          <a:spcPts val="600"/>
                        </a:spcBef>
                        <a:buFont typeface="Wingdings" panose="05000000000000000000" pitchFamily="2" charset="2"/>
                        <a:buChar char="ü"/>
                      </a:pPr>
                      <a:r>
                        <a:rPr lang="en-US" sz="1400" b="1" dirty="0" smtClean="0">
                          <a:solidFill>
                            <a:srgbClr val="0000CC"/>
                          </a:solidFill>
                        </a:rPr>
                        <a:t>Technology aware, focused, driven</a:t>
                      </a:r>
                    </a:p>
                    <a:p>
                      <a:pPr marL="285750" lvl="0" indent="-285750">
                        <a:spcBef>
                          <a:spcPts val="600"/>
                        </a:spcBef>
                        <a:buFont typeface="Wingdings" panose="05000000000000000000" pitchFamily="2" charset="2"/>
                        <a:buChar char="ü"/>
                      </a:pPr>
                      <a:endParaRPr lang="en-US" sz="1400" b="1" dirty="0" smtClean="0">
                        <a:solidFill>
                          <a:srgbClr val="0000CC"/>
                        </a:solidFill>
                      </a:endParaRPr>
                    </a:p>
                    <a:p>
                      <a:pPr marL="285750" lvl="0" indent="-285750">
                        <a:spcBef>
                          <a:spcPts val="600"/>
                        </a:spcBef>
                        <a:buFont typeface="Wingdings" panose="05000000000000000000" pitchFamily="2" charset="2"/>
                        <a:buChar char="ü"/>
                      </a:pPr>
                      <a:r>
                        <a:rPr lang="en-US" sz="1400" b="1" dirty="0" smtClean="0">
                          <a:solidFill>
                            <a:srgbClr val="0000CC"/>
                          </a:solidFill>
                        </a:rPr>
                        <a:t>Responsiveness</a:t>
                      </a:r>
                    </a:p>
                    <a:p>
                      <a:pPr marL="285750" lvl="0" indent="-285750">
                        <a:spcBef>
                          <a:spcPts val="600"/>
                        </a:spcBef>
                        <a:buFont typeface="Wingdings" panose="05000000000000000000" pitchFamily="2" charset="2"/>
                        <a:buChar char="ü"/>
                      </a:pPr>
                      <a:r>
                        <a:rPr lang="en-US" sz="1400" b="1" dirty="0" smtClean="0">
                          <a:solidFill>
                            <a:srgbClr val="0000CC"/>
                          </a:solidFill>
                        </a:rPr>
                        <a:t>Decisiveness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Reliability, dependability</a:t>
                      </a:r>
                      <a:br>
                        <a:rPr lang="en-US" sz="1400" b="1" dirty="0" smtClean="0">
                          <a:solidFill>
                            <a:srgbClr val="0000CC"/>
                          </a:solidFill>
                        </a:rPr>
                      </a:br>
                      <a:endParaRPr lang="en-US" sz="1400" b="1" dirty="0" smtClean="0">
                        <a:solidFill>
                          <a:srgbClr val="0000CC"/>
                        </a:solidFill>
                      </a:endParaRPr>
                    </a:p>
                    <a:p>
                      <a:pPr marL="285750" lvl="0" indent="-285750">
                        <a:spcBef>
                          <a:spcPts val="600"/>
                        </a:spcBef>
                        <a:buFont typeface="Wingdings" panose="05000000000000000000" pitchFamily="2" charset="2"/>
                        <a:buChar char="ü"/>
                      </a:pPr>
                      <a:r>
                        <a:rPr lang="en-US" sz="1400" b="1" dirty="0" smtClean="0">
                          <a:solidFill>
                            <a:srgbClr val="0000CC"/>
                          </a:solidFill>
                        </a:rPr>
                        <a:t>Simplicity</a:t>
                      </a:r>
                    </a:p>
                    <a:p>
                      <a:pPr marL="285750" indent="-285750">
                        <a:spcBef>
                          <a:spcPts val="600"/>
                        </a:spcBef>
                        <a:buFont typeface="Wingdings" panose="05000000000000000000" pitchFamily="2" charset="2"/>
                        <a:buChar char="ü"/>
                      </a:pPr>
                      <a:r>
                        <a:rPr lang="en-US" sz="1400" b="1" dirty="0" smtClean="0">
                          <a:solidFill>
                            <a:srgbClr val="0000CC"/>
                          </a:solidFill>
                        </a:rPr>
                        <a:t>Perfection in work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lang="en-US" sz="1400" b="1" dirty="0" smtClean="0">
                        <a:solidFill>
                          <a:srgbClr val="0000CC"/>
                        </a:solidFill>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Community relations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Forge long-term relationships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b="1" dirty="0" smtClean="0">
                          <a:solidFill>
                            <a:srgbClr val="0000CC"/>
                          </a:solidFill>
                        </a:rPr>
                        <a:t>Doing the right thing</a:t>
                      </a:r>
                    </a:p>
                  </a:txBody>
                  <a:tcPr/>
                </a:tc>
              </a:tr>
            </a:tbl>
          </a:graphicData>
        </a:graphic>
      </p:graphicFrame>
    </p:spTree>
    <p:extLst>
      <p:ext uri="{BB962C8B-B14F-4D97-AF65-F5344CB8AC3E}">
        <p14:creationId xmlns:p14="http://schemas.microsoft.com/office/powerpoint/2010/main" val="159813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41383"/>
            <a:ext cx="6965245" cy="630217"/>
          </a:xfrm>
        </p:spPr>
        <p:txBody>
          <a:bodyPr>
            <a:normAutofit/>
          </a:bodyPr>
          <a:lstStyle/>
          <a:p>
            <a:r>
              <a:rPr lang="en-US" sz="2200" dirty="0" smtClean="0">
                <a:solidFill>
                  <a:srgbClr val="C00000"/>
                </a:solidFill>
              </a:rPr>
              <a:t>Specific Values &amp; Profitability - 1</a:t>
            </a:r>
            <a:endParaRPr lang="en-US" sz="2200" dirty="0">
              <a:solidFill>
                <a:srgbClr val="C00000"/>
              </a:solidFill>
            </a:endParaRPr>
          </a:p>
        </p:txBody>
      </p:sp>
      <p:sp>
        <p:nvSpPr>
          <p:cNvPr id="3" name="Content Placeholder 2"/>
          <p:cNvSpPr>
            <a:spLocks noGrp="1"/>
          </p:cNvSpPr>
          <p:nvPr>
            <p:ph idx="1"/>
          </p:nvPr>
        </p:nvSpPr>
        <p:spPr>
          <a:xfrm>
            <a:off x="914400" y="1524000"/>
            <a:ext cx="7391400" cy="4876800"/>
          </a:xfrm>
        </p:spPr>
        <p:txBody>
          <a:bodyPr>
            <a:normAutofit/>
          </a:bodyPr>
          <a:lstStyle/>
          <a:p>
            <a:pPr>
              <a:spcBef>
                <a:spcPts val="400"/>
              </a:spcBef>
              <a:buFont typeface="Wingdings" panose="05000000000000000000" pitchFamily="2" charset="2"/>
              <a:buChar char="v"/>
            </a:pPr>
            <a:r>
              <a:rPr lang="en-US" sz="1500" b="1" dirty="0" smtClean="0"/>
              <a:t>What about values in relation to the bottom line: i.e. </a:t>
            </a:r>
            <a:r>
              <a:rPr lang="en-US" sz="1500" b="1" dirty="0" smtClean="0">
                <a:solidFill>
                  <a:srgbClr val="0000CC"/>
                </a:solidFill>
              </a:rPr>
              <a:t>profitability</a:t>
            </a:r>
            <a:r>
              <a:rPr lang="en-US" sz="1500" b="1" dirty="0" smtClean="0"/>
              <a:t>?</a:t>
            </a:r>
          </a:p>
          <a:p>
            <a:pPr>
              <a:spcBef>
                <a:spcPts val="400"/>
              </a:spcBef>
              <a:buFont typeface="Wingdings" panose="05000000000000000000" pitchFamily="2" charset="2"/>
              <a:buChar char="v"/>
            </a:pPr>
            <a:r>
              <a:rPr lang="en-US" sz="1500" b="1" dirty="0" smtClean="0">
                <a:solidFill>
                  <a:srgbClr val="C00000"/>
                </a:solidFill>
              </a:rPr>
              <a:t>Is there really a correlation between </a:t>
            </a:r>
            <a:r>
              <a:rPr lang="en-US" sz="1500" b="1" dirty="0">
                <a:solidFill>
                  <a:srgbClr val="C00000"/>
                </a:solidFill>
              </a:rPr>
              <a:t>values </a:t>
            </a:r>
            <a:r>
              <a:rPr lang="en-US" sz="1500" b="1" dirty="0" smtClean="0">
                <a:solidFill>
                  <a:srgbClr val="C00000"/>
                </a:solidFill>
              </a:rPr>
              <a:t>&amp; profits</a:t>
            </a:r>
            <a:r>
              <a:rPr lang="en-US" sz="1500" b="1" dirty="0">
                <a:solidFill>
                  <a:srgbClr val="C00000"/>
                </a:solidFill>
              </a:rPr>
              <a:t>?</a:t>
            </a:r>
          </a:p>
          <a:p>
            <a:pPr lvl="0">
              <a:spcBef>
                <a:spcPts val="400"/>
              </a:spcBef>
              <a:buFont typeface="Wingdings" panose="05000000000000000000" pitchFamily="2" charset="2"/>
              <a:buChar char="v"/>
            </a:pPr>
            <a:r>
              <a:rPr lang="en-US" sz="1500" b="1" dirty="0" smtClean="0">
                <a:solidFill>
                  <a:srgbClr val="0000CC"/>
                </a:solidFill>
              </a:rPr>
              <a:t>We discovered that companies who rated </a:t>
            </a:r>
            <a:r>
              <a:rPr lang="en-US" sz="1500" b="1" dirty="0">
                <a:solidFill>
                  <a:srgbClr val="0000CC"/>
                </a:solidFill>
              </a:rPr>
              <a:t>their </a:t>
            </a:r>
            <a:r>
              <a:rPr lang="en-US" sz="1500" b="1" dirty="0" smtClean="0">
                <a:solidFill>
                  <a:srgbClr val="0000CC"/>
                </a:solidFill>
              </a:rPr>
              <a:t>own implementation </a:t>
            </a:r>
            <a:r>
              <a:rPr lang="en-US" sz="1500" b="1" dirty="0">
                <a:solidFill>
                  <a:srgbClr val="0000CC"/>
                </a:solidFill>
              </a:rPr>
              <a:t>of key corporate values the highest also reported the </a:t>
            </a:r>
            <a:r>
              <a:rPr lang="en-US" sz="1500" b="1" u="sng" dirty="0">
                <a:solidFill>
                  <a:srgbClr val="0000CC"/>
                </a:solidFill>
              </a:rPr>
              <a:t>highest levels of revenue growth and profitability</a:t>
            </a:r>
            <a:r>
              <a:rPr lang="en-US" sz="1500" b="1" dirty="0">
                <a:solidFill>
                  <a:srgbClr val="0000CC"/>
                </a:solidFill>
              </a:rPr>
              <a:t> in their respective industries</a:t>
            </a:r>
            <a:r>
              <a:rPr lang="en-US" sz="1500" b="1" dirty="0" smtClean="0">
                <a:solidFill>
                  <a:srgbClr val="0000CC"/>
                </a:solidFill>
              </a:rPr>
              <a:t>.</a:t>
            </a:r>
          </a:p>
          <a:p>
            <a:pPr lvl="0">
              <a:spcBef>
                <a:spcPts val="400"/>
              </a:spcBef>
              <a:buFont typeface="Wingdings" panose="05000000000000000000" pitchFamily="2" charset="2"/>
              <a:buChar char="v"/>
            </a:pPr>
            <a:r>
              <a:rPr lang="en-US" sz="1500" dirty="0" smtClean="0">
                <a:solidFill>
                  <a:schemeClr val="accent4">
                    <a:lumMod val="50000"/>
                  </a:schemeClr>
                </a:solidFill>
              </a:rPr>
              <a:t>Take “Quality of products and services,” one of the most commonly applied business values.</a:t>
            </a:r>
          </a:p>
          <a:p>
            <a:pPr lvl="0">
              <a:spcBef>
                <a:spcPts val="400"/>
              </a:spcBef>
              <a:buFont typeface="Wingdings" panose="05000000000000000000" pitchFamily="2" charset="2"/>
              <a:buChar char="v"/>
            </a:pPr>
            <a:r>
              <a:rPr lang="en-US" sz="1500" dirty="0" smtClean="0"/>
              <a:t>We have seen companies </a:t>
            </a:r>
            <a:r>
              <a:rPr lang="en-US" sz="1500" dirty="0"/>
              <a:t>that offer the highest </a:t>
            </a:r>
            <a:r>
              <a:rPr lang="en-US" sz="1500" dirty="0">
                <a:solidFill>
                  <a:srgbClr val="C00000"/>
                </a:solidFill>
              </a:rPr>
              <a:t>quality of products and services </a:t>
            </a:r>
            <a:r>
              <a:rPr lang="en-US" sz="1500" dirty="0"/>
              <a:t>achieved the best long term financial results in terms of market share, return on investment and asset turnover</a:t>
            </a:r>
            <a:r>
              <a:rPr lang="en-US" sz="1500" dirty="0" smtClean="0"/>
              <a:t>.</a:t>
            </a:r>
          </a:p>
          <a:p>
            <a:pPr lvl="1">
              <a:spcBef>
                <a:spcPts val="400"/>
              </a:spcBef>
              <a:buFont typeface="Wingdings" panose="05000000000000000000" pitchFamily="2" charset="2"/>
              <a:buChar char="v"/>
            </a:pPr>
            <a:r>
              <a:rPr lang="en-US" sz="1300" dirty="0" smtClean="0">
                <a:solidFill>
                  <a:srgbClr val="0000CC"/>
                </a:solidFill>
              </a:rPr>
              <a:t>E.g. Bang and Olufsen, Apple, General Electric, and </a:t>
            </a:r>
            <a:r>
              <a:rPr lang="en-US" sz="1300" dirty="0">
                <a:solidFill>
                  <a:srgbClr val="0000CC"/>
                </a:solidFill>
              </a:rPr>
              <a:t>M</a:t>
            </a:r>
            <a:r>
              <a:rPr lang="en-US" sz="1300" dirty="0" smtClean="0">
                <a:solidFill>
                  <a:srgbClr val="0000CC"/>
                </a:solidFill>
              </a:rPr>
              <a:t>erck are almost fanatical about quality and service, and have therefore risen to the top of their field, </a:t>
            </a:r>
            <a:r>
              <a:rPr lang="en-US" sz="1300" dirty="0" err="1" smtClean="0">
                <a:solidFill>
                  <a:srgbClr val="FF0000"/>
                </a:solidFill>
              </a:rPr>
              <a:t>indluding</a:t>
            </a:r>
            <a:r>
              <a:rPr lang="en-US" sz="1300" dirty="0" smtClean="0">
                <a:solidFill>
                  <a:srgbClr val="FF0000"/>
                </a:solidFill>
              </a:rPr>
              <a:t> enormous, unprecedented </a:t>
            </a:r>
            <a:r>
              <a:rPr lang="en-US" sz="1300" u="sng" dirty="0" smtClean="0">
                <a:solidFill>
                  <a:srgbClr val="FF0000"/>
                </a:solidFill>
              </a:rPr>
              <a:t>profits</a:t>
            </a:r>
            <a:endParaRPr lang="en-US" sz="1300" u="sng" dirty="0">
              <a:solidFill>
                <a:srgbClr val="FF0000"/>
              </a:solidFill>
            </a:endParaRPr>
          </a:p>
          <a:p>
            <a:pPr lvl="0">
              <a:spcBef>
                <a:spcPts val="400"/>
              </a:spcBef>
              <a:buFont typeface="Wingdings" panose="05000000000000000000" pitchFamily="2" charset="2"/>
              <a:buChar char="v"/>
            </a:pPr>
            <a:r>
              <a:rPr lang="en-US" sz="1500" dirty="0" smtClean="0"/>
              <a:t>We have also seen that </a:t>
            </a:r>
            <a:r>
              <a:rPr lang="en-US" sz="1500" dirty="0" smtClean="0">
                <a:solidFill>
                  <a:srgbClr val="C00000"/>
                </a:solidFill>
              </a:rPr>
              <a:t>punctuality, speed of result </a:t>
            </a:r>
            <a:r>
              <a:rPr lang="en-US" sz="1500" dirty="0"/>
              <a:t>is another crucial value for high </a:t>
            </a:r>
            <a:r>
              <a:rPr lang="en-US" sz="1500" dirty="0" smtClean="0"/>
              <a:t>performance; one </a:t>
            </a:r>
            <a:r>
              <a:rPr lang="en-US" sz="1500" dirty="0"/>
              <a:t>whose importance is greater than ever before</a:t>
            </a:r>
            <a:r>
              <a:rPr lang="en-US" sz="1500" dirty="0" smtClean="0"/>
              <a:t>.</a:t>
            </a:r>
          </a:p>
          <a:p>
            <a:pPr lvl="1">
              <a:spcBef>
                <a:spcPts val="400"/>
              </a:spcBef>
              <a:buFont typeface="Wingdings" panose="05000000000000000000" pitchFamily="2" charset="2"/>
              <a:buChar char="v"/>
            </a:pPr>
            <a:r>
              <a:rPr lang="en-US" sz="1300" b="1" dirty="0" smtClean="0">
                <a:solidFill>
                  <a:srgbClr val="0000CC"/>
                </a:solidFill>
              </a:rPr>
              <a:t>Federal Express </a:t>
            </a:r>
            <a:r>
              <a:rPr lang="en-US" sz="1300" dirty="0" smtClean="0">
                <a:solidFill>
                  <a:srgbClr val="0000CC"/>
                </a:solidFill>
              </a:rPr>
              <a:t>aims to deliver on its incredibly fast turnaround on its deliveries by applying strict standards on values, and are </a:t>
            </a:r>
            <a:r>
              <a:rPr lang="en-US" sz="1300" u="sng" dirty="0" smtClean="0">
                <a:solidFill>
                  <a:srgbClr val="FF0000"/>
                </a:solidFill>
              </a:rPr>
              <a:t>#1 in sales and </a:t>
            </a:r>
            <a:r>
              <a:rPr lang="en-US" sz="1300" dirty="0" smtClean="0">
                <a:solidFill>
                  <a:srgbClr val="FF0000"/>
                </a:solidFill>
              </a:rPr>
              <a:t>profits</a:t>
            </a:r>
            <a:r>
              <a:rPr lang="en-US" sz="1300" u="sng" dirty="0" smtClean="0">
                <a:solidFill>
                  <a:srgbClr val="FF0000"/>
                </a:solidFill>
              </a:rPr>
              <a:t> in their field</a:t>
            </a:r>
            <a:r>
              <a:rPr lang="en-US" sz="1300" dirty="0" smtClean="0">
                <a:solidFill>
                  <a:srgbClr val="FF0000"/>
                </a:solidFill>
              </a:rPr>
              <a:t>.</a:t>
            </a:r>
          </a:p>
          <a:p>
            <a:pPr lvl="1">
              <a:spcBef>
                <a:spcPts val="400"/>
              </a:spcBef>
              <a:buFont typeface="Wingdings" panose="05000000000000000000" pitchFamily="2" charset="2"/>
              <a:buChar char="v"/>
            </a:pPr>
            <a:r>
              <a:rPr lang="en-US" sz="1300" b="1" dirty="0" smtClean="0">
                <a:solidFill>
                  <a:srgbClr val="0000CC"/>
                </a:solidFill>
              </a:rPr>
              <a:t>Amazon</a:t>
            </a:r>
            <a:r>
              <a:rPr lang="en-US" sz="1300" dirty="0" smtClean="0">
                <a:solidFill>
                  <a:srgbClr val="0000CC"/>
                </a:solidFill>
              </a:rPr>
              <a:t> has set standards for its values of customer service, including speed and perfection of details, and as a result </a:t>
            </a:r>
            <a:r>
              <a:rPr lang="en-US" sz="1300" u="sng" dirty="0" smtClean="0">
                <a:solidFill>
                  <a:srgbClr val="FF0000"/>
                </a:solidFill>
              </a:rPr>
              <a:t>no competitor is even close</a:t>
            </a:r>
            <a:r>
              <a:rPr lang="en-US" sz="1300" dirty="0" smtClean="0">
                <a:solidFill>
                  <a:srgbClr val="0000CC"/>
                </a:solidFill>
              </a:rPr>
              <a:t>.</a:t>
            </a:r>
            <a:endParaRPr lang="en-US" sz="13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438" y="754656"/>
            <a:ext cx="614363" cy="6143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54656"/>
            <a:ext cx="614363" cy="6143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7013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391400" cy="4876800"/>
          </a:xfrm>
        </p:spPr>
        <p:txBody>
          <a:bodyPr>
            <a:normAutofit lnSpcReduction="10000"/>
          </a:bodyPr>
          <a:lstStyle/>
          <a:p>
            <a:pPr lvl="0">
              <a:spcBef>
                <a:spcPts val="300"/>
              </a:spcBef>
              <a:buFont typeface="Wingdings" panose="05000000000000000000" pitchFamily="2" charset="2"/>
              <a:buChar char="v"/>
            </a:pPr>
            <a:r>
              <a:rPr lang="en-US" sz="1600" dirty="0" smtClean="0"/>
              <a:t>We can see how values of product and customer service energizes, makes productive, and thereby generates huge profit.</a:t>
            </a:r>
          </a:p>
          <a:p>
            <a:pPr lvl="0">
              <a:spcBef>
                <a:spcPts val="300"/>
              </a:spcBef>
              <a:buFont typeface="Wingdings" panose="05000000000000000000" pitchFamily="2" charset="2"/>
              <a:buChar char="v"/>
            </a:pPr>
            <a:r>
              <a:rPr lang="en-US" sz="1600" dirty="0" smtClean="0"/>
              <a:t>But what about some of the other, </a:t>
            </a:r>
            <a:r>
              <a:rPr lang="en-US" sz="1600" dirty="0" smtClean="0">
                <a:solidFill>
                  <a:srgbClr val="0000CC"/>
                </a:solidFill>
              </a:rPr>
              <a:t>more subtle values </a:t>
            </a:r>
            <a:r>
              <a:rPr lang="en-US" sz="1600" dirty="0" smtClean="0"/>
              <a:t>that have been implemented by the </a:t>
            </a:r>
            <a:r>
              <a:rPr lang="en-US" sz="1600" dirty="0" smtClean="0">
                <a:solidFill>
                  <a:srgbClr val="0000CC"/>
                </a:solidFill>
              </a:rPr>
              <a:t>MOST profitable </a:t>
            </a:r>
            <a:r>
              <a:rPr lang="en-US" sz="1600" dirty="0" smtClean="0"/>
              <a:t>of companies?</a:t>
            </a:r>
          </a:p>
          <a:p>
            <a:pPr lvl="0">
              <a:spcBef>
                <a:spcPts val="300"/>
              </a:spcBef>
              <a:buFont typeface="Wingdings" panose="05000000000000000000" pitchFamily="2" charset="2"/>
              <a:buChar char="v"/>
            </a:pPr>
            <a:r>
              <a:rPr lang="en-US" sz="1600" b="1" dirty="0" smtClean="0"/>
              <a:t> </a:t>
            </a:r>
            <a:r>
              <a:rPr lang="en-US" sz="1400" b="1" dirty="0" smtClean="0">
                <a:solidFill>
                  <a:srgbClr val="C00000"/>
                </a:solidFill>
              </a:rPr>
              <a:t>Apple: </a:t>
            </a:r>
          </a:p>
          <a:p>
            <a:pPr lvl="1">
              <a:spcBef>
                <a:spcPts val="300"/>
              </a:spcBef>
              <a:buFont typeface="Wingdings" panose="05000000000000000000" pitchFamily="2" charset="2"/>
              <a:buChar char="ü"/>
            </a:pPr>
            <a:r>
              <a:rPr lang="en-US" sz="1300" b="1" dirty="0" smtClean="0">
                <a:solidFill>
                  <a:srgbClr val="0000CC"/>
                </a:solidFill>
              </a:rPr>
              <a:t>Ease of Use</a:t>
            </a:r>
            <a:endParaRPr lang="en-US" sz="1300" b="1" dirty="0"/>
          </a:p>
          <a:p>
            <a:pPr lvl="1">
              <a:spcBef>
                <a:spcPts val="300"/>
              </a:spcBef>
              <a:buFont typeface="Wingdings" panose="05000000000000000000" pitchFamily="2" charset="2"/>
              <a:buChar char="ü"/>
            </a:pPr>
            <a:r>
              <a:rPr lang="en-US" sz="1300" b="1" dirty="0" smtClean="0">
                <a:solidFill>
                  <a:srgbClr val="0000CC"/>
                </a:solidFill>
              </a:rPr>
              <a:t>Simplicity</a:t>
            </a:r>
            <a:endParaRPr lang="en-US" sz="1300" b="1" dirty="0"/>
          </a:p>
          <a:p>
            <a:pPr lvl="1">
              <a:spcBef>
                <a:spcPts val="300"/>
              </a:spcBef>
              <a:buFont typeface="Wingdings" panose="05000000000000000000" pitchFamily="2" charset="2"/>
              <a:buChar char="ü"/>
            </a:pPr>
            <a:r>
              <a:rPr lang="en-US" sz="1300" b="1" dirty="0" smtClean="0">
                <a:solidFill>
                  <a:srgbClr val="0000CC"/>
                </a:solidFill>
              </a:rPr>
              <a:t>Intune with changing needs of society</a:t>
            </a:r>
            <a:endParaRPr lang="en-US" sz="1300" b="1" dirty="0"/>
          </a:p>
          <a:p>
            <a:pPr lvl="1">
              <a:spcBef>
                <a:spcPts val="300"/>
              </a:spcBef>
              <a:buFont typeface="Wingdings" panose="05000000000000000000" pitchFamily="2" charset="2"/>
              <a:buChar char="ü"/>
            </a:pPr>
            <a:r>
              <a:rPr lang="en-US" sz="1300" b="1" dirty="0">
                <a:solidFill>
                  <a:srgbClr val="0000CC"/>
                </a:solidFill>
              </a:rPr>
              <a:t>Radical Innovation</a:t>
            </a:r>
            <a:endParaRPr lang="en-US" sz="1300" b="1" dirty="0"/>
          </a:p>
          <a:p>
            <a:pPr lvl="1">
              <a:spcBef>
                <a:spcPts val="300"/>
              </a:spcBef>
              <a:buFont typeface="Wingdings" panose="05000000000000000000" pitchFamily="2" charset="2"/>
              <a:buChar char="ü"/>
            </a:pPr>
            <a:r>
              <a:rPr lang="en-US" sz="1300" b="1" dirty="0" smtClean="0">
                <a:solidFill>
                  <a:srgbClr val="0000CC"/>
                </a:solidFill>
              </a:rPr>
              <a:t>Perfection of the details</a:t>
            </a:r>
            <a:endParaRPr lang="en-US" sz="1300" b="1" dirty="0"/>
          </a:p>
          <a:p>
            <a:pPr lvl="1">
              <a:spcBef>
                <a:spcPts val="300"/>
              </a:spcBef>
              <a:buFont typeface="Wingdings" panose="05000000000000000000" pitchFamily="2" charset="2"/>
              <a:buChar char="ü"/>
            </a:pPr>
            <a:r>
              <a:rPr lang="en-US" sz="1300" b="1" dirty="0" smtClean="0">
                <a:solidFill>
                  <a:srgbClr val="0000CC"/>
                </a:solidFill>
              </a:rPr>
              <a:t>Design: Seamless form and function</a:t>
            </a:r>
          </a:p>
          <a:p>
            <a:pPr lvl="1">
              <a:spcBef>
                <a:spcPts val="300"/>
              </a:spcBef>
              <a:buFont typeface="Wingdings" panose="05000000000000000000" pitchFamily="2" charset="2"/>
              <a:buChar char="ü"/>
            </a:pPr>
            <a:r>
              <a:rPr lang="en-US" sz="1300" b="1" dirty="0" smtClean="0">
                <a:solidFill>
                  <a:srgbClr val="FF0000"/>
                </a:solidFill>
              </a:rPr>
              <a:t>As a result, profits are off the scale</a:t>
            </a:r>
            <a:br>
              <a:rPr lang="en-US" sz="1300" b="1" dirty="0" smtClean="0">
                <a:solidFill>
                  <a:srgbClr val="FF0000"/>
                </a:solidFill>
              </a:rPr>
            </a:br>
            <a:endParaRPr lang="en-US" sz="1300" b="1" dirty="0" smtClean="0">
              <a:solidFill>
                <a:srgbClr val="FF0000"/>
              </a:solidFill>
            </a:endParaRPr>
          </a:p>
          <a:p>
            <a:pPr lvl="0">
              <a:spcBef>
                <a:spcPts val="300"/>
              </a:spcBef>
              <a:buFont typeface="Wingdings" panose="05000000000000000000" pitchFamily="2" charset="2"/>
              <a:buChar char="v"/>
            </a:pPr>
            <a:r>
              <a:rPr lang="en-US" sz="1400" b="1" dirty="0" smtClean="0">
                <a:solidFill>
                  <a:srgbClr val="C00000"/>
                </a:solidFill>
              </a:rPr>
              <a:t>Google: </a:t>
            </a:r>
          </a:p>
          <a:p>
            <a:pPr lvl="1">
              <a:spcBef>
                <a:spcPts val="300"/>
              </a:spcBef>
              <a:buFont typeface="Wingdings" panose="05000000000000000000" pitchFamily="2" charset="2"/>
              <a:buChar char="ü"/>
            </a:pPr>
            <a:r>
              <a:rPr lang="en-US" sz="1300" b="1" dirty="0" smtClean="0">
                <a:solidFill>
                  <a:srgbClr val="0000CC"/>
                </a:solidFill>
              </a:rPr>
              <a:t>Open work environment</a:t>
            </a:r>
          </a:p>
          <a:p>
            <a:pPr lvl="1">
              <a:spcBef>
                <a:spcPts val="300"/>
              </a:spcBef>
              <a:buFont typeface="Wingdings" panose="05000000000000000000" pitchFamily="2" charset="2"/>
              <a:buChar char="ü"/>
            </a:pPr>
            <a:r>
              <a:rPr lang="en-US" sz="1300" b="1" dirty="0" smtClean="0">
                <a:solidFill>
                  <a:srgbClr val="0000CC"/>
                </a:solidFill>
              </a:rPr>
              <a:t>Let people experiment</a:t>
            </a:r>
            <a:endParaRPr lang="en-US" sz="1300" b="1" dirty="0"/>
          </a:p>
          <a:p>
            <a:pPr lvl="1">
              <a:spcBef>
                <a:spcPts val="300"/>
              </a:spcBef>
              <a:buFont typeface="Wingdings" panose="05000000000000000000" pitchFamily="2" charset="2"/>
              <a:buChar char="ü"/>
            </a:pPr>
            <a:r>
              <a:rPr lang="en-US" sz="1300" b="1" dirty="0" smtClean="0">
                <a:solidFill>
                  <a:srgbClr val="0000CC"/>
                </a:solidFill>
              </a:rPr>
              <a:t>Open, free platform (android)</a:t>
            </a:r>
            <a:endParaRPr lang="en-US" sz="1300" b="1" dirty="0"/>
          </a:p>
          <a:p>
            <a:pPr lvl="1">
              <a:spcBef>
                <a:spcPts val="300"/>
              </a:spcBef>
              <a:buFont typeface="Wingdings" panose="05000000000000000000" pitchFamily="2" charset="2"/>
              <a:buChar char="ü"/>
            </a:pPr>
            <a:r>
              <a:rPr lang="en-US" sz="1300" b="1" dirty="0" smtClean="0">
                <a:solidFill>
                  <a:srgbClr val="0000CC"/>
                </a:solidFill>
              </a:rPr>
              <a:t>Embracing change</a:t>
            </a:r>
          </a:p>
          <a:p>
            <a:pPr lvl="1">
              <a:spcBef>
                <a:spcPts val="300"/>
              </a:spcBef>
              <a:buFont typeface="Wingdings" panose="05000000000000000000" pitchFamily="2" charset="2"/>
              <a:buChar char="ü"/>
            </a:pPr>
            <a:r>
              <a:rPr lang="en-US" sz="1300" b="1" dirty="0" smtClean="0">
                <a:solidFill>
                  <a:srgbClr val="0000CC"/>
                </a:solidFill>
              </a:rPr>
              <a:t>Venturing into unusual areas</a:t>
            </a:r>
          </a:p>
          <a:p>
            <a:pPr lvl="1">
              <a:spcBef>
                <a:spcPts val="300"/>
              </a:spcBef>
              <a:buFont typeface="Wingdings" panose="05000000000000000000" pitchFamily="2" charset="2"/>
              <a:buChar char="ü"/>
            </a:pPr>
            <a:r>
              <a:rPr lang="en-US" sz="1300" b="1" dirty="0" smtClean="0">
                <a:solidFill>
                  <a:srgbClr val="0000CC"/>
                </a:solidFill>
              </a:rPr>
              <a:t>Do the right thing in relation to society</a:t>
            </a:r>
          </a:p>
          <a:p>
            <a:pPr lvl="1">
              <a:spcBef>
                <a:spcPts val="300"/>
              </a:spcBef>
              <a:buFont typeface="Wingdings" panose="05000000000000000000" pitchFamily="2" charset="2"/>
              <a:buChar char="ü"/>
            </a:pPr>
            <a:r>
              <a:rPr lang="en-US" sz="1300" b="1" dirty="0" smtClean="0">
                <a:solidFill>
                  <a:srgbClr val="FF0000"/>
                </a:solidFill>
              </a:rPr>
              <a:t>Here too profits are off the scale</a:t>
            </a:r>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
        <p:nvSpPr>
          <p:cNvPr id="9" name="Title 1"/>
          <p:cNvSpPr txBox="1">
            <a:spLocks/>
          </p:cNvSpPr>
          <p:nvPr/>
        </p:nvSpPr>
        <p:spPr>
          <a:xfrm>
            <a:off x="1095023" y="741383"/>
            <a:ext cx="6965245" cy="6302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dirty="0" smtClean="0">
                <a:solidFill>
                  <a:srgbClr val="C00000"/>
                </a:solidFill>
              </a:rPr>
              <a:t>Specific Values &amp; Profitability - 2</a:t>
            </a:r>
            <a:endParaRPr lang="en-US" sz="2200"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438" y="754656"/>
            <a:ext cx="614363" cy="6143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754656"/>
            <a:ext cx="614363" cy="6143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3117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391400" cy="3048000"/>
          </a:xfrm>
        </p:spPr>
        <p:txBody>
          <a:bodyPr>
            <a:normAutofit/>
          </a:bodyPr>
          <a:lstStyle/>
          <a:p>
            <a:pPr lvl="0">
              <a:buFont typeface="Wingdings" panose="05000000000000000000" pitchFamily="2" charset="2"/>
              <a:buChar char="v"/>
            </a:pPr>
            <a:r>
              <a:rPr lang="en-US" sz="1600" dirty="0" smtClean="0"/>
              <a:t>All of these companies have applied common and more subtle values, and as a result rose to the top of their field.</a:t>
            </a:r>
          </a:p>
          <a:p>
            <a:pPr lvl="0">
              <a:buFont typeface="Wingdings" panose="05000000000000000000" pitchFamily="2" charset="2"/>
              <a:buChar char="v"/>
            </a:pPr>
            <a:r>
              <a:rPr lang="en-US" sz="1600" dirty="0" smtClean="0"/>
              <a:t>But rising to the top, we mean that </a:t>
            </a:r>
            <a:r>
              <a:rPr lang="en-US" sz="1600" dirty="0" smtClean="0">
                <a:solidFill>
                  <a:srgbClr val="FF0000"/>
                </a:solidFill>
              </a:rPr>
              <a:t>they made a lot of money. </a:t>
            </a:r>
            <a:r>
              <a:rPr lang="en-US" sz="1600" b="1" dirty="0" smtClean="0">
                <a:solidFill>
                  <a:srgbClr val="FF0000"/>
                </a:solidFill>
              </a:rPr>
              <a:t>They are in fact often </a:t>
            </a:r>
            <a:r>
              <a:rPr lang="en-US" sz="1600" b="1" u="sng" dirty="0" smtClean="0">
                <a:solidFill>
                  <a:srgbClr val="FF0000"/>
                </a:solidFill>
              </a:rPr>
              <a:t>profitable in the extreme</a:t>
            </a:r>
            <a:r>
              <a:rPr lang="en-US" sz="1600" b="1" dirty="0" smtClean="0">
                <a:solidFill>
                  <a:srgbClr val="FF0000"/>
                </a:solidFill>
              </a:rPr>
              <a:t>.</a:t>
            </a:r>
          </a:p>
          <a:p>
            <a:pPr lvl="0">
              <a:buFont typeface="Wingdings" panose="05000000000000000000" pitchFamily="2" charset="2"/>
              <a:buChar char="v"/>
            </a:pPr>
            <a:r>
              <a:rPr lang="en-US" sz="1600" dirty="0" smtClean="0"/>
              <a:t>We know of their excellent products and services,</a:t>
            </a:r>
          </a:p>
          <a:p>
            <a:pPr lvl="0">
              <a:buFont typeface="Wingdings" panose="05000000000000000000" pitchFamily="2" charset="2"/>
              <a:buChar char="v"/>
            </a:pPr>
            <a:r>
              <a:rPr lang="en-US" sz="1600" dirty="0" smtClean="0"/>
              <a:t>… but what we don’t ordinarily recognize is their almost fanatical adherence to their own particular values. </a:t>
            </a:r>
          </a:p>
          <a:p>
            <a:pPr>
              <a:spcBef>
                <a:spcPts val="600"/>
              </a:spcBef>
              <a:buFont typeface="Wingdings" panose="05000000000000000000" pitchFamily="2" charset="2"/>
              <a:buChar char="v"/>
            </a:pPr>
            <a:r>
              <a:rPr lang="en-US" sz="1600" b="1" dirty="0" smtClean="0"/>
              <a:t>And it is those values that have energized the company and caused the </a:t>
            </a:r>
            <a:r>
              <a:rPr lang="en-US" sz="1600" b="1" dirty="0" smtClean="0">
                <a:solidFill>
                  <a:srgbClr val="0000CC"/>
                </a:solidFill>
              </a:rPr>
              <a:t>world to rush to purchase their products and services.</a:t>
            </a:r>
          </a:p>
          <a:p>
            <a:pPr>
              <a:spcBef>
                <a:spcPts val="600"/>
              </a:spcBef>
              <a:buFont typeface="Wingdings" panose="05000000000000000000" pitchFamily="2" charset="2"/>
              <a:buChar char="v"/>
            </a:pPr>
            <a:r>
              <a:rPr lang="en-US" sz="1600" b="1" dirty="0" smtClean="0">
                <a:solidFill>
                  <a:srgbClr val="FF0000"/>
                </a:solidFill>
              </a:rPr>
              <a:t>Which has in turn enabled their </a:t>
            </a:r>
            <a:r>
              <a:rPr lang="en-US" sz="1600" b="1" u="sng" dirty="0" smtClean="0">
                <a:solidFill>
                  <a:srgbClr val="FF0000"/>
                </a:solidFill>
              </a:rPr>
              <a:t>profits to soar beyond compare</a:t>
            </a:r>
            <a:r>
              <a:rPr lang="en-US" sz="1600" b="1" dirty="0" smtClean="0">
                <a:solidFill>
                  <a:srgbClr val="FF0000"/>
                </a:solidFill>
              </a:rPr>
              <a:t>.</a:t>
            </a:r>
            <a:endParaRPr lang="en-US" sz="1800" b="1" dirty="0">
              <a:solidFill>
                <a:srgbClr val="FF0000"/>
              </a:solidFill>
            </a:endParaRPr>
          </a:p>
        </p:txBody>
      </p:sp>
      <p:sp>
        <p:nvSpPr>
          <p:cNvPr id="5" name="Title 1"/>
          <p:cNvSpPr txBox="1">
            <a:spLocks/>
          </p:cNvSpPr>
          <p:nvPr/>
        </p:nvSpPr>
        <p:spPr>
          <a:xfrm>
            <a:off x="1095023" y="741383"/>
            <a:ext cx="6965245" cy="6302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rgbClr val="C00000"/>
                </a:solidFill>
              </a:rPr>
              <a:t>Specific Values &amp; Profitability - 3</a:t>
            </a:r>
            <a:endParaRPr lang="en-US" sz="2000" dirty="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438" y="754656"/>
            <a:ext cx="614363" cy="6143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754656"/>
            <a:ext cx="614363" cy="6143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090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What about Your Company’s Values?</a:t>
            </a:r>
            <a:endParaRPr lang="en-US" sz="2200" dirty="0">
              <a:solidFill>
                <a:srgbClr val="C00000"/>
              </a:solidFill>
            </a:endParaRPr>
          </a:p>
        </p:txBody>
      </p:sp>
      <p:sp>
        <p:nvSpPr>
          <p:cNvPr id="3" name="Content Placeholder 2"/>
          <p:cNvSpPr>
            <a:spLocks noGrp="1"/>
          </p:cNvSpPr>
          <p:nvPr>
            <p:ph idx="1"/>
          </p:nvPr>
        </p:nvSpPr>
        <p:spPr>
          <a:xfrm>
            <a:off x="914400" y="1828800"/>
            <a:ext cx="7391400" cy="4267200"/>
          </a:xfrm>
        </p:spPr>
        <p:txBody>
          <a:bodyPr>
            <a:normAutofit/>
          </a:bodyPr>
          <a:lstStyle/>
          <a:p>
            <a:pPr lvl="0">
              <a:buFont typeface="Wingdings" panose="05000000000000000000" pitchFamily="2" charset="2"/>
              <a:buChar char="v"/>
            </a:pPr>
            <a:r>
              <a:rPr lang="en-US" sz="1600" dirty="0" smtClean="0"/>
              <a:t>Let’s then shift from what others have done, to how we have done and can do in terms of business values.</a:t>
            </a:r>
          </a:p>
          <a:p>
            <a:pPr lvl="0">
              <a:buFont typeface="Wingdings" panose="05000000000000000000" pitchFamily="2" charset="2"/>
              <a:buChar char="v"/>
            </a:pPr>
            <a:r>
              <a:rPr lang="en-US" sz="1600" dirty="0" smtClean="0"/>
              <a:t>Here are a few questions to ask ourselves:</a:t>
            </a:r>
          </a:p>
          <a:p>
            <a:pPr lvl="0">
              <a:buFont typeface="Wingdings" panose="05000000000000000000" pitchFamily="2" charset="2"/>
              <a:buChar char="v"/>
            </a:pPr>
            <a:r>
              <a:rPr lang="en-US" sz="1600" b="1" dirty="0" smtClean="0"/>
              <a:t>What if any are the values that we already subscribe to in our firm?</a:t>
            </a:r>
          </a:p>
          <a:p>
            <a:pPr lvl="1">
              <a:buFont typeface="Wingdings" panose="05000000000000000000" pitchFamily="2" charset="2"/>
              <a:buChar char="ü"/>
            </a:pPr>
            <a:r>
              <a:rPr lang="en-US" sz="1400" b="1" dirty="0" smtClean="0"/>
              <a:t>1. </a:t>
            </a:r>
          </a:p>
          <a:p>
            <a:pPr lvl="1">
              <a:buFont typeface="Wingdings" panose="05000000000000000000" pitchFamily="2" charset="2"/>
              <a:buChar char="ü"/>
            </a:pPr>
            <a:r>
              <a:rPr lang="en-US" sz="1400" b="1" dirty="0" smtClean="0"/>
              <a:t>2. </a:t>
            </a:r>
          </a:p>
          <a:p>
            <a:pPr lvl="1">
              <a:buFont typeface="Wingdings" panose="05000000000000000000" pitchFamily="2" charset="2"/>
              <a:buChar char="ü"/>
            </a:pPr>
            <a:r>
              <a:rPr lang="en-US" sz="1400" b="1" dirty="0" smtClean="0"/>
              <a:t>3. </a:t>
            </a:r>
          </a:p>
          <a:p>
            <a:pPr marL="365760" lvl="1" indent="0">
              <a:buNone/>
            </a:pPr>
            <a:endParaRPr lang="en-US" sz="1400" b="1" dirty="0" smtClean="0"/>
          </a:p>
          <a:p>
            <a:pPr lvl="0">
              <a:buFont typeface="Wingdings" panose="05000000000000000000" pitchFamily="2" charset="2"/>
              <a:buChar char="v"/>
            </a:pPr>
            <a:r>
              <a:rPr lang="en-US" sz="1600" b="1" dirty="0" smtClean="0"/>
              <a:t>What new values do I think it’s worth implementing?</a:t>
            </a:r>
          </a:p>
          <a:p>
            <a:pPr lvl="1">
              <a:buFont typeface="Wingdings" panose="05000000000000000000" pitchFamily="2" charset="2"/>
              <a:buChar char="ü"/>
            </a:pPr>
            <a:r>
              <a:rPr lang="en-US" sz="1400" b="1" dirty="0"/>
              <a:t>1. </a:t>
            </a:r>
          </a:p>
          <a:p>
            <a:pPr lvl="1">
              <a:buFont typeface="Wingdings" panose="05000000000000000000" pitchFamily="2" charset="2"/>
              <a:buChar char="ü"/>
            </a:pPr>
            <a:r>
              <a:rPr lang="en-US" sz="1400" b="1" dirty="0"/>
              <a:t>2. </a:t>
            </a:r>
          </a:p>
          <a:p>
            <a:pPr lvl="1">
              <a:buFont typeface="Wingdings" panose="05000000000000000000" pitchFamily="2" charset="2"/>
              <a:buChar char="ü"/>
            </a:pPr>
            <a:r>
              <a:rPr lang="en-US" sz="1400" b="1" dirty="0"/>
              <a:t>3. </a:t>
            </a:r>
          </a:p>
          <a:p>
            <a:pPr marL="0" lvl="0" indent="0">
              <a:buNone/>
            </a:pPr>
            <a:endParaRPr lang="en-US" sz="1600" b="1" dirty="0" smtClean="0"/>
          </a:p>
          <a:p>
            <a:pPr lvl="0">
              <a:buFont typeface="Wingdings" panose="05000000000000000000" pitchFamily="2" charset="2"/>
              <a:buChar char="v"/>
            </a:pPr>
            <a:r>
              <a:rPr lang="en-US" sz="1600" b="1" dirty="0" smtClean="0"/>
              <a:t>What hurdles do you see in implementing each new value?</a:t>
            </a:r>
          </a:p>
          <a:p>
            <a:pPr lvl="1">
              <a:buFont typeface="Wingdings" panose="05000000000000000000" pitchFamily="2" charset="2"/>
              <a:buChar char="v"/>
            </a:pPr>
            <a:r>
              <a:rPr lang="en-US" sz="1400" b="1" dirty="0" smtClean="0"/>
              <a:t>--</a:t>
            </a: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143000"/>
            <a:ext cx="762000" cy="5249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980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049" y="2971800"/>
            <a:ext cx="7175351" cy="533400"/>
          </a:xfrm>
        </p:spPr>
        <p:txBody>
          <a:bodyPr>
            <a:noAutofit/>
          </a:bodyPr>
          <a:lstStyle/>
          <a:p>
            <a:pPr marL="182880" indent="0" algn="ctr">
              <a:buNone/>
            </a:pPr>
            <a:r>
              <a:rPr lang="en-US" sz="2400" dirty="0" smtClean="0">
                <a:solidFill>
                  <a:srgbClr val="C00000"/>
                </a:solidFill>
              </a:rPr>
              <a:t>Part II: </a:t>
            </a:r>
            <a:br>
              <a:rPr lang="en-US" sz="2400" dirty="0" smtClean="0">
                <a:solidFill>
                  <a:srgbClr val="C00000"/>
                </a:solidFill>
              </a:rPr>
            </a:br>
            <a:r>
              <a:rPr lang="en-US" sz="2400" b="1" dirty="0" smtClean="0">
                <a:solidFill>
                  <a:srgbClr val="C00000"/>
                </a:solidFill>
              </a:rPr>
              <a:t>Implementing Values in Your Firm</a:t>
            </a:r>
            <a:endParaRPr lang="en-US" sz="2400"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959916"/>
            <a:ext cx="914400" cy="43063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428257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Institutionalizing Values - 1</a:t>
            </a:r>
            <a:endParaRPr lang="en-US" sz="2200"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a:bodyPr>
          <a:lstStyle/>
          <a:p>
            <a:pPr lvl="0">
              <a:buFont typeface="Wingdings" panose="05000000000000000000" pitchFamily="2" charset="2"/>
              <a:buChar char="v"/>
            </a:pPr>
            <a:r>
              <a:rPr lang="en-US" sz="1600" b="1" dirty="0" smtClean="0"/>
              <a:t>It is fine to adopt values, and advocate them in the company. But for values to have real power they need to be </a:t>
            </a:r>
            <a:r>
              <a:rPr lang="en-US" sz="1600" b="1" dirty="0" smtClean="0">
                <a:solidFill>
                  <a:srgbClr val="0000CC"/>
                </a:solidFill>
              </a:rPr>
              <a:t>institutionalized</a:t>
            </a:r>
            <a:r>
              <a:rPr lang="en-US" sz="1600" b="1" dirty="0" smtClean="0"/>
              <a:t>.</a:t>
            </a:r>
          </a:p>
          <a:p>
            <a:pPr lvl="0">
              <a:buFont typeface="Wingdings" panose="05000000000000000000" pitchFamily="2" charset="2"/>
              <a:buChar char="v"/>
            </a:pPr>
            <a:r>
              <a:rPr lang="en-US" sz="1600" b="1" dirty="0" smtClean="0">
                <a:solidFill>
                  <a:srgbClr val="C00000"/>
                </a:solidFill>
              </a:rPr>
              <a:t>What does that mean?</a:t>
            </a:r>
          </a:p>
          <a:p>
            <a:pPr lvl="0">
              <a:buFont typeface="Wingdings" panose="05000000000000000000" pitchFamily="2" charset="2"/>
              <a:buChar char="v"/>
            </a:pPr>
            <a:r>
              <a:rPr lang="en-US" sz="1600" b="1" dirty="0" smtClean="0"/>
              <a:t>In simple terms </a:t>
            </a:r>
            <a:r>
              <a:rPr lang="en-US" sz="1600" b="1" dirty="0" smtClean="0">
                <a:solidFill>
                  <a:srgbClr val="0000CC"/>
                </a:solidFill>
              </a:rPr>
              <a:t>the values need to move from top leadership’s direction down to the smallest detail of work, and every point in between.</a:t>
            </a:r>
          </a:p>
          <a:p>
            <a:pPr lvl="0">
              <a:buFont typeface="Wingdings" panose="05000000000000000000" pitchFamily="2" charset="2"/>
              <a:buChar char="v"/>
            </a:pPr>
            <a:r>
              <a:rPr lang="en-US" sz="1600" b="1" dirty="0" smtClean="0"/>
              <a:t>When that is established on a continuous and permanent basis that value is </a:t>
            </a:r>
            <a:r>
              <a:rPr lang="en-US" sz="1600" b="1" u="sng" dirty="0" smtClean="0"/>
              <a:t>institutionalized</a:t>
            </a:r>
            <a:r>
              <a:rPr lang="en-US" sz="1600" b="1" dirty="0" smtClean="0"/>
              <a:t>.</a:t>
            </a:r>
          </a:p>
          <a:p>
            <a:pPr lvl="0">
              <a:buFont typeface="Wingdings" panose="05000000000000000000" pitchFamily="2" charset="2"/>
              <a:buChar char="v"/>
            </a:pPr>
            <a:r>
              <a:rPr lang="en-US" sz="1600" b="1" dirty="0" smtClean="0">
                <a:solidFill>
                  <a:srgbClr val="C00000"/>
                </a:solidFill>
              </a:rPr>
              <a:t>How does that occur?</a:t>
            </a:r>
          </a:p>
          <a:p>
            <a:pPr lvl="0">
              <a:buFont typeface="Wingdings" panose="05000000000000000000" pitchFamily="2" charset="2"/>
              <a:buChar char="v"/>
            </a:pPr>
            <a:r>
              <a:rPr lang="en-US" sz="1600" b="1" dirty="0" smtClean="0"/>
              <a:t>Values are institutionalized through five stages or steps</a:t>
            </a:r>
            <a:r>
              <a:rPr lang="en-US" sz="1600" b="1" dirty="0"/>
              <a:t>:</a:t>
            </a:r>
            <a:endParaRPr lang="en-US" sz="1600" b="1" dirty="0" smtClean="0"/>
          </a:p>
          <a:p>
            <a:pPr lvl="1">
              <a:buFont typeface="Wingdings" panose="05000000000000000000" pitchFamily="2" charset="2"/>
              <a:buChar char="ü"/>
            </a:pPr>
            <a:r>
              <a:rPr lang="en-US" sz="1600" b="1" dirty="0" smtClean="0">
                <a:solidFill>
                  <a:srgbClr val="FF0000"/>
                </a:solidFill>
              </a:rPr>
              <a:t>Commitment</a:t>
            </a:r>
          </a:p>
          <a:p>
            <a:pPr lvl="1">
              <a:buFont typeface="Wingdings" panose="05000000000000000000" pitchFamily="2" charset="2"/>
              <a:buChar char="ü"/>
            </a:pPr>
            <a:r>
              <a:rPr lang="en-US" sz="1600" b="1" dirty="0" smtClean="0">
                <a:solidFill>
                  <a:srgbClr val="FF0000"/>
                </a:solidFill>
              </a:rPr>
              <a:t>Standards</a:t>
            </a:r>
          </a:p>
          <a:p>
            <a:pPr lvl="1">
              <a:buFont typeface="Wingdings" panose="05000000000000000000" pitchFamily="2" charset="2"/>
              <a:buChar char="ü"/>
            </a:pPr>
            <a:r>
              <a:rPr lang="en-US" sz="1600" b="1" dirty="0" smtClean="0">
                <a:solidFill>
                  <a:srgbClr val="FF0000"/>
                </a:solidFill>
              </a:rPr>
              <a:t>Structure</a:t>
            </a:r>
          </a:p>
          <a:p>
            <a:pPr lvl="1">
              <a:buFont typeface="Wingdings" panose="05000000000000000000" pitchFamily="2" charset="2"/>
              <a:buChar char="ü"/>
            </a:pPr>
            <a:r>
              <a:rPr lang="en-US" sz="1600" b="1" dirty="0" smtClean="0">
                <a:solidFill>
                  <a:srgbClr val="FF0000"/>
                </a:solidFill>
              </a:rPr>
              <a:t>Systems</a:t>
            </a:r>
          </a:p>
          <a:p>
            <a:pPr lvl="1">
              <a:buFont typeface="Wingdings" panose="05000000000000000000" pitchFamily="2" charset="2"/>
              <a:buChar char="ü"/>
            </a:pPr>
            <a:r>
              <a:rPr lang="en-US" sz="1600" b="1" dirty="0" smtClean="0">
                <a:solidFill>
                  <a:srgbClr val="FF0000"/>
                </a:solidFill>
              </a:rPr>
              <a:t>Skills</a:t>
            </a:r>
          </a:p>
          <a:p>
            <a:pPr lvl="0">
              <a:buFont typeface="Wingdings" panose="05000000000000000000" pitchFamily="2" charset="2"/>
              <a:buChar char="v"/>
            </a:pPr>
            <a:r>
              <a:rPr lang="en-US" sz="1600" dirty="0" smtClean="0"/>
              <a:t>Let’s examine each.</a:t>
            </a:r>
            <a:endParaRPr lang="en-US" sz="1600" dirty="0"/>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26236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Institutionalizing Values - 2</a:t>
            </a:r>
            <a:endParaRPr lang="en-US" sz="2200"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lnSpcReduction="10000"/>
          </a:bodyPr>
          <a:lstStyle/>
          <a:p>
            <a:pPr>
              <a:buFont typeface="Wingdings" panose="05000000000000000000" pitchFamily="2" charset="2"/>
              <a:buChar char="v"/>
            </a:pPr>
            <a:r>
              <a:rPr lang="en-US" sz="1600" b="1" dirty="0" smtClean="0"/>
              <a:t>STEP 1: </a:t>
            </a:r>
            <a:r>
              <a:rPr lang="en-US" sz="1600" b="1" dirty="0">
                <a:solidFill>
                  <a:srgbClr val="0000CC"/>
                </a:solidFill>
              </a:rPr>
              <a:t>Commitment</a:t>
            </a:r>
            <a:endParaRPr lang="en-US" sz="1600" dirty="0">
              <a:solidFill>
                <a:srgbClr val="0000CC"/>
              </a:solidFill>
            </a:endParaRPr>
          </a:p>
          <a:p>
            <a:pPr lvl="1">
              <a:buFont typeface="Wingdings" panose="05000000000000000000" pitchFamily="2" charset="2"/>
              <a:buChar char="ü"/>
            </a:pPr>
            <a:r>
              <a:rPr lang="en-US" sz="1400" b="1" dirty="0" smtClean="0"/>
              <a:t>The first step is to make a </a:t>
            </a:r>
            <a:r>
              <a:rPr lang="en-US" sz="1400" b="1" dirty="0"/>
              <a:t>firm and genuine decision to implement a value and then </a:t>
            </a:r>
            <a:r>
              <a:rPr lang="en-US" sz="1400" b="1" dirty="0" smtClean="0"/>
              <a:t>remain committed </a:t>
            </a:r>
            <a:r>
              <a:rPr lang="en-US" sz="1400" b="1" dirty="0"/>
              <a:t>to that </a:t>
            </a:r>
            <a:r>
              <a:rPr lang="en-US" sz="1400" b="1" dirty="0" smtClean="0"/>
              <a:t>decision. </a:t>
            </a:r>
          </a:p>
          <a:p>
            <a:pPr lvl="1">
              <a:buFont typeface="Wingdings" panose="05000000000000000000" pitchFamily="2" charset="2"/>
              <a:buChar char="ü"/>
            </a:pPr>
            <a:r>
              <a:rPr lang="en-US" sz="1400" dirty="0"/>
              <a:t>Think about the values </a:t>
            </a:r>
            <a:r>
              <a:rPr lang="en-US" sz="1400" dirty="0" smtClean="0"/>
              <a:t>in your </a:t>
            </a:r>
            <a:r>
              <a:rPr lang="en-US" sz="1400" dirty="0"/>
              <a:t>company. Is senior management </a:t>
            </a:r>
            <a:r>
              <a:rPr lang="en-US" sz="1400" u="sng" dirty="0"/>
              <a:t>fully</a:t>
            </a:r>
            <a:r>
              <a:rPr lang="en-US" sz="1400" dirty="0"/>
              <a:t> committed to those values? Middle management? Other employees? </a:t>
            </a:r>
            <a:endParaRPr lang="en-US" sz="1400" dirty="0" smtClean="0"/>
          </a:p>
          <a:p>
            <a:pPr lvl="1">
              <a:buFont typeface="Wingdings" panose="05000000000000000000" pitchFamily="2" charset="2"/>
              <a:buChar char="ü"/>
            </a:pPr>
            <a:r>
              <a:rPr lang="en-US" sz="1400" dirty="0" smtClean="0"/>
              <a:t>Think </a:t>
            </a:r>
            <a:r>
              <a:rPr lang="en-US" sz="1400" dirty="0"/>
              <a:t>about values the company would like to </a:t>
            </a:r>
            <a:r>
              <a:rPr lang="en-US" sz="1400" dirty="0" smtClean="0"/>
              <a:t>implement. Do you believe top management would </a:t>
            </a:r>
            <a:r>
              <a:rPr lang="en-US" sz="1400" u="sng" dirty="0" smtClean="0"/>
              <a:t>fully</a:t>
            </a:r>
            <a:r>
              <a:rPr lang="en-US" sz="1400" dirty="0" smtClean="0"/>
              <a:t> commit to their implementation? </a:t>
            </a:r>
            <a:br>
              <a:rPr lang="en-US" sz="1400" dirty="0" smtClean="0"/>
            </a:br>
            <a:endParaRPr lang="en-US" sz="1400" dirty="0" smtClean="0"/>
          </a:p>
          <a:p>
            <a:pPr>
              <a:buFont typeface="Wingdings" panose="05000000000000000000" pitchFamily="2" charset="2"/>
              <a:buChar char="v"/>
            </a:pPr>
            <a:r>
              <a:rPr lang="en-US" sz="1600" b="1" dirty="0" smtClean="0"/>
              <a:t>STEP </a:t>
            </a:r>
            <a:r>
              <a:rPr lang="en-US" sz="1600" b="1" dirty="0"/>
              <a:t>2</a:t>
            </a:r>
            <a:r>
              <a:rPr lang="en-US" sz="1600" b="1" dirty="0" smtClean="0"/>
              <a:t>: </a:t>
            </a:r>
            <a:r>
              <a:rPr lang="en-US" sz="1600" b="1" dirty="0" smtClean="0">
                <a:solidFill>
                  <a:srgbClr val="0000CC"/>
                </a:solidFill>
              </a:rPr>
              <a:t>Standards</a:t>
            </a:r>
          </a:p>
          <a:p>
            <a:pPr lvl="1">
              <a:spcBef>
                <a:spcPts val="600"/>
              </a:spcBef>
              <a:buFont typeface="Wingdings" panose="05000000000000000000" pitchFamily="2" charset="2"/>
              <a:buChar char="ü"/>
            </a:pPr>
            <a:r>
              <a:rPr lang="en-US" sz="1400" dirty="0" smtClean="0"/>
              <a:t>Commitment to values </a:t>
            </a:r>
            <a:r>
              <a:rPr lang="en-US" sz="1400" dirty="0"/>
              <a:t>is absolutely essential, but by itself it is not </a:t>
            </a:r>
            <a:r>
              <a:rPr lang="en-US" sz="1400" dirty="0" smtClean="0"/>
              <a:t>enough.</a:t>
            </a:r>
          </a:p>
          <a:p>
            <a:pPr lvl="1">
              <a:spcBef>
                <a:spcPts val="600"/>
              </a:spcBef>
              <a:buFont typeface="Wingdings" panose="05000000000000000000" pitchFamily="2" charset="2"/>
              <a:buChar char="ü"/>
            </a:pPr>
            <a:r>
              <a:rPr lang="en-US" sz="1400" b="1" dirty="0" smtClean="0"/>
              <a:t>Values</a:t>
            </a:r>
            <a:r>
              <a:rPr lang="en-US" sz="1400" dirty="0" smtClean="0"/>
              <a:t> </a:t>
            </a:r>
            <a:r>
              <a:rPr lang="en-US" sz="1400" b="1" dirty="0" smtClean="0"/>
              <a:t>also need to be </a:t>
            </a:r>
            <a:r>
              <a:rPr lang="en-US" sz="1400" b="1" dirty="0"/>
              <a:t>defined in terms of simple, quantifiable standards of performance. </a:t>
            </a:r>
          </a:p>
          <a:p>
            <a:pPr lvl="1">
              <a:spcBef>
                <a:spcPts val="600"/>
              </a:spcBef>
              <a:buFont typeface="Wingdings" panose="05000000000000000000" pitchFamily="2" charset="2"/>
              <a:buChar char="ü"/>
            </a:pPr>
            <a:r>
              <a:rPr lang="en-US" sz="1400" dirty="0"/>
              <a:t>Virtually any value can be measured against a standard of one type or another.</a:t>
            </a:r>
          </a:p>
          <a:p>
            <a:pPr lvl="2">
              <a:buFont typeface="Wingdings" panose="05000000000000000000" pitchFamily="2" charset="2"/>
              <a:buChar char="q"/>
            </a:pPr>
            <a:r>
              <a:rPr lang="en-US" sz="1400" dirty="0" smtClean="0">
                <a:solidFill>
                  <a:srgbClr val="0000CC"/>
                </a:solidFill>
              </a:rPr>
              <a:t>E.g. For the </a:t>
            </a:r>
            <a:r>
              <a:rPr lang="en-US" sz="1400" b="1" u="sng" dirty="0" smtClean="0">
                <a:solidFill>
                  <a:srgbClr val="0000CC"/>
                </a:solidFill>
              </a:rPr>
              <a:t>value of accuracy and transparency</a:t>
            </a:r>
            <a:r>
              <a:rPr lang="en-US" sz="1400" b="1" dirty="0" smtClean="0">
                <a:solidFill>
                  <a:srgbClr val="0000CC"/>
                </a:solidFill>
              </a:rPr>
              <a:t> </a:t>
            </a:r>
            <a:r>
              <a:rPr lang="en-US" sz="1400" dirty="0">
                <a:solidFill>
                  <a:srgbClr val="C00000"/>
                </a:solidFill>
              </a:rPr>
              <a:t>M</a:t>
            </a:r>
            <a:r>
              <a:rPr lang="en-US" sz="1400" dirty="0" smtClean="0">
                <a:solidFill>
                  <a:srgbClr val="C00000"/>
                </a:solidFill>
              </a:rPr>
              <a:t>erck</a:t>
            </a:r>
            <a:r>
              <a:rPr lang="en-US" sz="1400" b="1" dirty="0" smtClean="0">
                <a:solidFill>
                  <a:srgbClr val="0000CC"/>
                </a:solidFill>
              </a:rPr>
              <a:t> </a:t>
            </a:r>
            <a:r>
              <a:rPr lang="en-US" sz="1400" dirty="0" smtClean="0">
                <a:solidFill>
                  <a:srgbClr val="0000CC"/>
                </a:solidFill>
              </a:rPr>
              <a:t>insists </a:t>
            </a:r>
            <a:r>
              <a:rPr lang="en-US" sz="1400" dirty="0">
                <a:solidFill>
                  <a:srgbClr val="0000CC"/>
                </a:solidFill>
              </a:rPr>
              <a:t>that their representatives accurately and objectively present both the positive and negative characteristics of each </a:t>
            </a:r>
            <a:r>
              <a:rPr lang="en-US" sz="1400" dirty="0" smtClean="0">
                <a:solidFill>
                  <a:srgbClr val="0000CC"/>
                </a:solidFill>
              </a:rPr>
              <a:t>drug</a:t>
            </a:r>
            <a:r>
              <a:rPr lang="en-US" sz="1400" dirty="0">
                <a:solidFill>
                  <a:srgbClr val="0000CC"/>
                </a:solidFill>
              </a:rPr>
              <a:t> </a:t>
            </a:r>
            <a:r>
              <a:rPr lang="en-US" sz="1400" dirty="0" smtClean="0">
                <a:solidFill>
                  <a:srgbClr val="0000CC"/>
                </a:solidFill>
              </a:rPr>
              <a:t>they offer</a:t>
            </a:r>
          </a:p>
          <a:p>
            <a:pPr lvl="2">
              <a:buFont typeface="Wingdings" panose="05000000000000000000" pitchFamily="2" charset="2"/>
              <a:buChar char="q"/>
            </a:pPr>
            <a:r>
              <a:rPr lang="en-US" sz="1400" dirty="0" smtClean="0">
                <a:solidFill>
                  <a:srgbClr val="0000CC"/>
                </a:solidFill>
              </a:rPr>
              <a:t>Likewise </a:t>
            </a:r>
            <a:r>
              <a:rPr lang="en-US" sz="1400" dirty="0">
                <a:solidFill>
                  <a:srgbClr val="0000CC"/>
                </a:solidFill>
              </a:rPr>
              <a:t>M</a:t>
            </a:r>
            <a:r>
              <a:rPr lang="en-US" sz="1400" dirty="0" smtClean="0">
                <a:solidFill>
                  <a:srgbClr val="0000CC"/>
                </a:solidFill>
              </a:rPr>
              <a:t>erck has clear </a:t>
            </a:r>
            <a:r>
              <a:rPr lang="en-US" sz="1400" dirty="0">
                <a:solidFill>
                  <a:srgbClr val="0000CC"/>
                </a:solidFill>
              </a:rPr>
              <a:t>standards for evaluating the credibility of its sales </a:t>
            </a:r>
            <a:r>
              <a:rPr lang="en-US" sz="1400" dirty="0" smtClean="0">
                <a:solidFill>
                  <a:srgbClr val="0000CC"/>
                </a:solidFill>
              </a:rPr>
              <a:t>representatives, which insures accuracy and transparency.</a:t>
            </a:r>
          </a:p>
          <a:p>
            <a:pPr lvl="2">
              <a:buFont typeface="Wingdings" panose="05000000000000000000" pitchFamily="2" charset="2"/>
              <a:buChar char="q"/>
            </a:pPr>
            <a:r>
              <a:rPr lang="en-US" sz="1400" dirty="0" smtClean="0">
                <a:solidFill>
                  <a:srgbClr val="0000CC"/>
                </a:solidFill>
              </a:rPr>
              <a:t>In addition, periodically Merck conducts </a:t>
            </a:r>
            <a:r>
              <a:rPr lang="en-US" sz="1400" dirty="0">
                <a:solidFill>
                  <a:srgbClr val="0000CC"/>
                </a:solidFill>
              </a:rPr>
              <a:t>surveys asking physicians to rate the quality and accuracy of the information which the representatives provide them.</a:t>
            </a:r>
          </a:p>
          <a:p>
            <a:pPr lvl="1">
              <a:spcBef>
                <a:spcPts val="600"/>
              </a:spcBef>
              <a:buFont typeface="Wingdings" panose="05000000000000000000" pitchFamily="2" charset="2"/>
              <a:buChar char="v"/>
            </a:pPr>
            <a:endParaRPr lang="en-US" sz="1400" dirty="0"/>
          </a:p>
          <a:p>
            <a:pPr lvl="1">
              <a:spcBef>
                <a:spcPts val="600"/>
              </a:spcBef>
              <a:buFont typeface="Wingdings" panose="05000000000000000000" pitchFamily="2" charset="2"/>
              <a:buChar char="v"/>
            </a:pPr>
            <a:endParaRPr lang="en-US" sz="1400" dirty="0">
              <a:solidFill>
                <a:srgbClr val="0000CC"/>
              </a:solidFill>
            </a:endParaRPr>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28741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Institutionalizing Values - 3</a:t>
            </a:r>
            <a:endParaRPr lang="en-US" sz="2200"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lnSpcReduction="10000"/>
          </a:bodyPr>
          <a:lstStyle/>
          <a:p>
            <a:pPr>
              <a:spcBef>
                <a:spcPts val="300"/>
              </a:spcBef>
              <a:buFont typeface="Wingdings" panose="05000000000000000000" pitchFamily="2" charset="2"/>
              <a:buChar char="v"/>
            </a:pPr>
            <a:r>
              <a:rPr lang="en-US" sz="1600" b="1" dirty="0" smtClean="0"/>
              <a:t>STEP 3: </a:t>
            </a:r>
            <a:r>
              <a:rPr lang="en-US" sz="1600" b="1" dirty="0">
                <a:solidFill>
                  <a:srgbClr val="0000CC"/>
                </a:solidFill>
              </a:rPr>
              <a:t>S</a:t>
            </a:r>
            <a:r>
              <a:rPr lang="en-US" sz="1600" b="1" dirty="0" smtClean="0">
                <a:solidFill>
                  <a:srgbClr val="0000CC"/>
                </a:solidFill>
              </a:rPr>
              <a:t>tructure</a:t>
            </a:r>
            <a:endParaRPr lang="en-US" sz="1600" dirty="0">
              <a:solidFill>
                <a:srgbClr val="0000CC"/>
              </a:solidFill>
            </a:endParaRPr>
          </a:p>
          <a:p>
            <a:pPr lvl="1">
              <a:spcBef>
                <a:spcPts val="300"/>
              </a:spcBef>
              <a:buFont typeface="Wingdings" panose="05000000000000000000" pitchFamily="2" charset="2"/>
              <a:buChar char="ü"/>
            </a:pPr>
            <a:r>
              <a:rPr lang="en-US" sz="1400" dirty="0"/>
              <a:t>Structures define responsibility and authority. </a:t>
            </a:r>
            <a:r>
              <a:rPr lang="en-US" sz="1400" dirty="0" smtClean="0"/>
              <a:t>Structure can be a department</a:t>
            </a:r>
            <a:r>
              <a:rPr lang="en-US" sz="1400" dirty="0"/>
              <a:t>, a </a:t>
            </a:r>
            <a:r>
              <a:rPr lang="en-US" sz="1400" dirty="0" smtClean="0"/>
              <a:t>committee, </a:t>
            </a:r>
            <a:r>
              <a:rPr lang="en-US" sz="1400" dirty="0"/>
              <a:t>or an individual job description.</a:t>
            </a:r>
          </a:p>
          <a:p>
            <a:pPr lvl="1">
              <a:spcBef>
                <a:spcPts val="300"/>
              </a:spcBef>
              <a:buFont typeface="Wingdings" panose="05000000000000000000" pitchFamily="2" charset="2"/>
              <a:buChar char="ü"/>
            </a:pPr>
            <a:r>
              <a:rPr lang="en-US" sz="1400" dirty="0"/>
              <a:t>Structures </a:t>
            </a:r>
            <a:r>
              <a:rPr lang="en-US" sz="1400" dirty="0" smtClean="0"/>
              <a:t>tell </a:t>
            </a:r>
            <a:r>
              <a:rPr lang="en-US" sz="1400" dirty="0"/>
              <a:t>us who is in charge of which department, which activity </a:t>
            </a:r>
            <a:r>
              <a:rPr lang="en-US" sz="1400" b="1" dirty="0"/>
              <a:t>and which value</a:t>
            </a:r>
            <a:r>
              <a:rPr lang="en-US" sz="1400" dirty="0"/>
              <a:t>. </a:t>
            </a:r>
            <a:endParaRPr lang="en-US" sz="1400" dirty="0" smtClean="0"/>
          </a:p>
          <a:p>
            <a:pPr lvl="2">
              <a:spcBef>
                <a:spcPts val="300"/>
              </a:spcBef>
              <a:buFont typeface="Wingdings" panose="05000000000000000000" pitchFamily="2" charset="2"/>
              <a:buChar char="q"/>
            </a:pPr>
            <a:r>
              <a:rPr lang="en-US" sz="1200" dirty="0">
                <a:solidFill>
                  <a:srgbClr val="C00000"/>
                </a:solidFill>
              </a:rPr>
              <a:t>Linear Technology </a:t>
            </a:r>
            <a:r>
              <a:rPr lang="en-US" sz="1200" dirty="0">
                <a:solidFill>
                  <a:srgbClr val="0000CC"/>
                </a:solidFill>
              </a:rPr>
              <a:t>has </a:t>
            </a:r>
            <a:r>
              <a:rPr lang="en-US" sz="1200" dirty="0" smtClean="0">
                <a:solidFill>
                  <a:srgbClr val="0000CC"/>
                </a:solidFill>
              </a:rPr>
              <a:t>special, specific departments just for the </a:t>
            </a:r>
            <a:r>
              <a:rPr lang="en-US" sz="1200" b="1" u="sng" dirty="0" smtClean="0">
                <a:solidFill>
                  <a:srgbClr val="0000CC"/>
                </a:solidFill>
              </a:rPr>
              <a:t>values of quality </a:t>
            </a:r>
            <a:r>
              <a:rPr lang="en-US" sz="1200" b="1" u="sng" dirty="0">
                <a:solidFill>
                  <a:srgbClr val="0000CC"/>
                </a:solidFill>
              </a:rPr>
              <a:t>assurance</a:t>
            </a:r>
            <a:r>
              <a:rPr lang="en-US" sz="1200" b="1" dirty="0">
                <a:solidFill>
                  <a:srgbClr val="0000CC"/>
                </a:solidFill>
              </a:rPr>
              <a:t> </a:t>
            </a:r>
            <a:r>
              <a:rPr lang="en-US" sz="1200" dirty="0" smtClean="0">
                <a:solidFill>
                  <a:srgbClr val="0000CC"/>
                </a:solidFill>
              </a:rPr>
              <a:t>and the </a:t>
            </a:r>
            <a:r>
              <a:rPr lang="en-US" sz="1200" b="1" u="sng" dirty="0" smtClean="0">
                <a:solidFill>
                  <a:srgbClr val="0000CC"/>
                </a:solidFill>
              </a:rPr>
              <a:t>value of </a:t>
            </a:r>
            <a:r>
              <a:rPr lang="en-US" sz="1200" b="1" u="sng" dirty="0">
                <a:solidFill>
                  <a:srgbClr val="0000CC"/>
                </a:solidFill>
              </a:rPr>
              <a:t>customer service</a:t>
            </a:r>
            <a:r>
              <a:rPr lang="en-US" sz="1200" dirty="0">
                <a:solidFill>
                  <a:srgbClr val="0000CC"/>
                </a:solidFill>
              </a:rPr>
              <a:t>. </a:t>
            </a:r>
            <a:endParaRPr lang="en-US" sz="1200" dirty="0" smtClean="0">
              <a:solidFill>
                <a:srgbClr val="0000CC"/>
              </a:solidFill>
            </a:endParaRPr>
          </a:p>
          <a:p>
            <a:pPr lvl="2">
              <a:spcBef>
                <a:spcPts val="300"/>
              </a:spcBef>
              <a:buFont typeface="Wingdings" panose="05000000000000000000" pitchFamily="2" charset="2"/>
              <a:buChar char="q"/>
            </a:pPr>
            <a:r>
              <a:rPr lang="en-US" sz="1200" dirty="0" smtClean="0">
                <a:solidFill>
                  <a:srgbClr val="0000CC"/>
                </a:solidFill>
              </a:rPr>
              <a:t>In addition every </a:t>
            </a:r>
            <a:r>
              <a:rPr lang="en-US" sz="1200" i="1" dirty="0" smtClean="0">
                <a:solidFill>
                  <a:srgbClr val="0000CC"/>
                </a:solidFill>
              </a:rPr>
              <a:t>individual</a:t>
            </a:r>
            <a:r>
              <a:rPr lang="en-US" sz="1200" dirty="0" smtClean="0">
                <a:solidFill>
                  <a:srgbClr val="0000CC"/>
                </a:solidFill>
              </a:rPr>
              <a:t> department is partially responsible for achieving high quality and service.</a:t>
            </a:r>
          </a:p>
          <a:p>
            <a:pPr lvl="2">
              <a:spcBef>
                <a:spcPts val="300"/>
              </a:spcBef>
              <a:buFont typeface="Wingdings" panose="05000000000000000000" pitchFamily="2" charset="2"/>
              <a:buChar char="q"/>
            </a:pPr>
            <a:r>
              <a:rPr lang="en-US" sz="1200" dirty="0" smtClean="0">
                <a:solidFill>
                  <a:srgbClr val="0000CC"/>
                </a:solidFill>
              </a:rPr>
              <a:t>Thirdly, every product, field service, and production engineers is also responsible in part for applying those values. </a:t>
            </a:r>
            <a:br>
              <a:rPr lang="en-US" sz="1200" dirty="0" smtClean="0">
                <a:solidFill>
                  <a:srgbClr val="0000CC"/>
                </a:solidFill>
              </a:rPr>
            </a:br>
            <a:endParaRPr lang="en-US" sz="1200" dirty="0" smtClean="0">
              <a:solidFill>
                <a:srgbClr val="0000CC"/>
              </a:solidFill>
            </a:endParaRPr>
          </a:p>
          <a:p>
            <a:pPr>
              <a:spcBef>
                <a:spcPts val="300"/>
              </a:spcBef>
              <a:buFont typeface="Wingdings" panose="05000000000000000000" pitchFamily="2" charset="2"/>
              <a:buChar char="v"/>
            </a:pPr>
            <a:r>
              <a:rPr lang="en-US" sz="1600" b="1" dirty="0"/>
              <a:t>STEP </a:t>
            </a:r>
            <a:r>
              <a:rPr lang="en-US" sz="1600" b="1" dirty="0" smtClean="0"/>
              <a:t>4: </a:t>
            </a:r>
            <a:r>
              <a:rPr lang="en-US" sz="1600" b="1" dirty="0" smtClean="0">
                <a:solidFill>
                  <a:srgbClr val="0000CC"/>
                </a:solidFill>
              </a:rPr>
              <a:t>Systems</a:t>
            </a:r>
            <a:endParaRPr lang="en-US" sz="1600" dirty="0">
              <a:solidFill>
                <a:srgbClr val="0000CC"/>
              </a:solidFill>
            </a:endParaRPr>
          </a:p>
          <a:p>
            <a:pPr lvl="1">
              <a:spcBef>
                <a:spcPts val="300"/>
              </a:spcBef>
              <a:buFont typeface="Wingdings" panose="05000000000000000000" pitchFamily="2" charset="2"/>
              <a:buChar char="ü"/>
            </a:pPr>
            <a:r>
              <a:rPr lang="en-US" sz="1400" b="1" dirty="0"/>
              <a:t>Though you may have standards for your values, you also have to have in place the necessary systems to monitor the performance on those standards</a:t>
            </a:r>
            <a:r>
              <a:rPr lang="en-US" sz="1400" b="1" dirty="0" smtClean="0"/>
              <a:t>.</a:t>
            </a:r>
          </a:p>
          <a:p>
            <a:pPr lvl="2">
              <a:spcBef>
                <a:spcPts val="300"/>
              </a:spcBef>
              <a:buFont typeface="Wingdings" panose="05000000000000000000" pitchFamily="2" charset="2"/>
              <a:buChar char="q"/>
            </a:pPr>
            <a:r>
              <a:rPr lang="en-US" sz="1200" dirty="0" smtClean="0">
                <a:solidFill>
                  <a:srgbClr val="0000CC"/>
                </a:solidFill>
              </a:rPr>
              <a:t>E.g. to </a:t>
            </a:r>
            <a:r>
              <a:rPr lang="en-US" sz="1200" dirty="0">
                <a:solidFill>
                  <a:srgbClr val="0000CC"/>
                </a:solidFill>
              </a:rPr>
              <a:t>support the </a:t>
            </a:r>
            <a:r>
              <a:rPr lang="en-US" sz="1200" b="1" u="sng" dirty="0">
                <a:solidFill>
                  <a:srgbClr val="0000CC"/>
                </a:solidFill>
              </a:rPr>
              <a:t>value of customer </a:t>
            </a:r>
            <a:r>
              <a:rPr lang="en-US" sz="1200" b="1" u="sng" dirty="0" smtClean="0">
                <a:solidFill>
                  <a:srgbClr val="0000CC"/>
                </a:solidFill>
              </a:rPr>
              <a:t>service </a:t>
            </a:r>
            <a:r>
              <a:rPr lang="en-US" sz="1200" dirty="0" smtClean="0">
                <a:solidFill>
                  <a:srgbClr val="0000CC"/>
                </a:solidFill>
              </a:rPr>
              <a:t>in the service </a:t>
            </a:r>
            <a:r>
              <a:rPr lang="en-US" sz="1200" dirty="0">
                <a:solidFill>
                  <a:srgbClr val="0000CC"/>
                </a:solidFill>
              </a:rPr>
              <a:t>department at </a:t>
            </a:r>
            <a:r>
              <a:rPr lang="en-US" sz="1200" dirty="0">
                <a:solidFill>
                  <a:srgbClr val="C00000"/>
                </a:solidFill>
              </a:rPr>
              <a:t>Listen Up</a:t>
            </a:r>
            <a:r>
              <a:rPr lang="en-US" sz="1200" dirty="0">
                <a:solidFill>
                  <a:srgbClr val="0000CC"/>
                </a:solidFill>
              </a:rPr>
              <a:t> a new computerized tracking system was developed and introduced that </a:t>
            </a:r>
            <a:r>
              <a:rPr lang="en-US" sz="1200" dirty="0" smtClean="0">
                <a:solidFill>
                  <a:srgbClr val="0000CC"/>
                </a:solidFill>
              </a:rPr>
              <a:t>instantly generates </a:t>
            </a:r>
            <a:r>
              <a:rPr lang="en-US" sz="1200" dirty="0">
                <a:solidFill>
                  <a:srgbClr val="0000CC"/>
                </a:solidFill>
              </a:rPr>
              <a:t>a status report on any pending job. </a:t>
            </a:r>
            <a:endParaRPr lang="en-US" sz="1200" dirty="0" smtClean="0">
              <a:solidFill>
                <a:srgbClr val="0000CC"/>
              </a:solidFill>
            </a:endParaRPr>
          </a:p>
          <a:p>
            <a:pPr lvl="3">
              <a:spcBef>
                <a:spcPts val="300"/>
              </a:spcBef>
              <a:buFont typeface="Arial" panose="020B0604020202020204" pitchFamily="34" charset="0"/>
              <a:buChar char="•"/>
            </a:pPr>
            <a:r>
              <a:rPr lang="en-US" sz="1100" dirty="0" smtClean="0">
                <a:solidFill>
                  <a:srgbClr val="FF0000"/>
                </a:solidFill>
              </a:rPr>
              <a:t>The new system brought down response time to less than one minute, probably a record in the industry.</a:t>
            </a:r>
            <a:endParaRPr lang="en-US" sz="1100" dirty="0">
              <a:solidFill>
                <a:srgbClr val="FF0000"/>
              </a:solidFill>
            </a:endParaRPr>
          </a:p>
          <a:p>
            <a:pPr lvl="2">
              <a:spcBef>
                <a:spcPts val="300"/>
              </a:spcBef>
              <a:buFont typeface="Wingdings" panose="05000000000000000000" pitchFamily="2" charset="2"/>
              <a:buChar char="q"/>
            </a:pPr>
            <a:r>
              <a:rPr lang="en-US" sz="1200" dirty="0" smtClean="0">
                <a:solidFill>
                  <a:srgbClr val="0000CC"/>
                </a:solidFill>
              </a:rPr>
              <a:t>When </a:t>
            </a:r>
            <a:r>
              <a:rPr lang="en-US" sz="1200" dirty="0">
                <a:solidFill>
                  <a:srgbClr val="C00000"/>
                </a:solidFill>
              </a:rPr>
              <a:t>Delta</a:t>
            </a:r>
            <a:r>
              <a:rPr lang="en-US" sz="1200" dirty="0">
                <a:solidFill>
                  <a:srgbClr val="0000CC"/>
                </a:solidFill>
              </a:rPr>
              <a:t> established the goal of 100% on time </a:t>
            </a:r>
            <a:r>
              <a:rPr lang="en-US" sz="1200" dirty="0" smtClean="0">
                <a:solidFill>
                  <a:srgbClr val="0000CC"/>
                </a:solidFill>
              </a:rPr>
              <a:t>departures -- essentially </a:t>
            </a:r>
            <a:r>
              <a:rPr lang="en-US" sz="1200" b="1" u="sng" dirty="0" smtClean="0">
                <a:solidFill>
                  <a:srgbClr val="0000CC"/>
                </a:solidFill>
              </a:rPr>
              <a:t>values of punctuality and timelines</a:t>
            </a:r>
            <a:r>
              <a:rPr lang="en-US" sz="1200" b="1" dirty="0" smtClean="0">
                <a:solidFill>
                  <a:srgbClr val="0000CC"/>
                </a:solidFill>
              </a:rPr>
              <a:t>s</a:t>
            </a:r>
            <a:r>
              <a:rPr lang="en-US" sz="1200" dirty="0">
                <a:solidFill>
                  <a:srgbClr val="0000CC"/>
                </a:solidFill>
              </a:rPr>
              <a:t> </a:t>
            </a:r>
            <a:r>
              <a:rPr lang="en-US" sz="1200" dirty="0" smtClean="0">
                <a:solidFill>
                  <a:srgbClr val="0000CC"/>
                </a:solidFill>
              </a:rPr>
              <a:t>-- a </a:t>
            </a:r>
            <a:r>
              <a:rPr lang="en-US" sz="1200" dirty="0">
                <a:solidFill>
                  <a:srgbClr val="0000CC"/>
                </a:solidFill>
              </a:rPr>
              <a:t>computer terminal </a:t>
            </a:r>
            <a:r>
              <a:rPr lang="en-US" sz="1200" dirty="0" smtClean="0">
                <a:solidFill>
                  <a:srgbClr val="0000CC"/>
                </a:solidFill>
              </a:rPr>
              <a:t>system was </a:t>
            </a:r>
            <a:r>
              <a:rPr lang="en-US" sz="1200" dirty="0">
                <a:solidFill>
                  <a:srgbClr val="0000CC"/>
                </a:solidFill>
              </a:rPr>
              <a:t>installed to enable the CEO to monitor corporate performance on </a:t>
            </a:r>
            <a:r>
              <a:rPr lang="en-US" sz="1200" dirty="0" smtClean="0">
                <a:solidFill>
                  <a:srgbClr val="0000CC"/>
                </a:solidFill>
              </a:rPr>
              <a:t>those values.</a:t>
            </a:r>
            <a:endParaRPr lang="en-US" sz="1400" dirty="0"/>
          </a:p>
          <a:p>
            <a:pPr lvl="1">
              <a:spcBef>
                <a:spcPts val="600"/>
              </a:spcBef>
              <a:buFont typeface="Wingdings" panose="05000000000000000000" pitchFamily="2" charset="2"/>
              <a:buChar char="v"/>
            </a:pPr>
            <a:endParaRPr lang="en-US" sz="1400" dirty="0">
              <a:solidFill>
                <a:srgbClr val="0000CC"/>
              </a:solidFill>
            </a:endParaRPr>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247252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630217"/>
          </a:xfrm>
        </p:spPr>
        <p:txBody>
          <a:bodyPr>
            <a:normAutofit/>
          </a:bodyPr>
          <a:lstStyle/>
          <a:p>
            <a:r>
              <a:rPr lang="en-US" sz="2200" dirty="0" smtClean="0">
                <a:solidFill>
                  <a:srgbClr val="C00000"/>
                </a:solidFill>
              </a:rPr>
              <a:t>“Outer” vs. “Inner” Opportunities</a:t>
            </a:r>
            <a:endParaRPr lang="en-US" sz="2200" dirty="0">
              <a:solidFill>
                <a:srgbClr val="C00000"/>
              </a:solidFill>
            </a:endParaRPr>
          </a:p>
        </p:txBody>
      </p:sp>
      <p:sp>
        <p:nvSpPr>
          <p:cNvPr id="3" name="Content Placeholder 2"/>
          <p:cNvSpPr>
            <a:spLocks noGrp="1"/>
          </p:cNvSpPr>
          <p:nvPr>
            <p:ph idx="1"/>
          </p:nvPr>
        </p:nvSpPr>
        <p:spPr>
          <a:xfrm>
            <a:off x="990600" y="2133600"/>
            <a:ext cx="7162800" cy="3048000"/>
          </a:xfrm>
        </p:spPr>
        <p:txBody>
          <a:bodyPr>
            <a:normAutofit/>
          </a:bodyPr>
          <a:lstStyle/>
          <a:p>
            <a:pPr lvl="0">
              <a:spcBef>
                <a:spcPts val="600"/>
              </a:spcBef>
              <a:buFont typeface="Wingdings" panose="05000000000000000000" pitchFamily="2" charset="2"/>
              <a:buChar char="v"/>
            </a:pPr>
            <a:r>
              <a:rPr lang="en-US" sz="1800" dirty="0" smtClean="0"/>
              <a:t>In another presentation we examined the vast opportunities available for your company in your field and in society in general.</a:t>
            </a:r>
          </a:p>
          <a:p>
            <a:pPr>
              <a:spcBef>
                <a:spcPts val="600"/>
              </a:spcBef>
              <a:buFont typeface="Wingdings" panose="05000000000000000000" pitchFamily="2" charset="2"/>
              <a:buChar char="v"/>
            </a:pPr>
            <a:r>
              <a:rPr lang="en-US" sz="1800" dirty="0" smtClean="0"/>
              <a:t>And yet the opportunities </a:t>
            </a:r>
            <a:r>
              <a:rPr lang="en-US" sz="1800" dirty="0"/>
              <a:t>created by these </a:t>
            </a:r>
            <a:r>
              <a:rPr lang="en-US" sz="1800" u="sng" dirty="0"/>
              <a:t>external</a:t>
            </a:r>
            <a:r>
              <a:rPr lang="en-US" sz="1800" dirty="0"/>
              <a:t> treasures pale </a:t>
            </a:r>
            <a:r>
              <a:rPr lang="en-US" sz="1800" dirty="0" smtClean="0"/>
              <a:t>in significance compared </a:t>
            </a:r>
            <a:r>
              <a:rPr lang="en-US" sz="1800" dirty="0"/>
              <a:t>with the vast riches </a:t>
            </a:r>
            <a:r>
              <a:rPr lang="en-US" sz="1800" dirty="0" smtClean="0"/>
              <a:t>that reside </a:t>
            </a:r>
            <a:r>
              <a:rPr lang="en-US" sz="1800" u="sng" dirty="0" smtClean="0"/>
              <a:t>inside</a:t>
            </a:r>
            <a:r>
              <a:rPr lang="en-US" sz="1800" dirty="0" smtClean="0"/>
              <a:t> the company.</a:t>
            </a:r>
          </a:p>
          <a:p>
            <a:pPr>
              <a:spcBef>
                <a:spcPts val="600"/>
              </a:spcBef>
              <a:buFont typeface="Wingdings" panose="05000000000000000000" pitchFamily="2" charset="2"/>
              <a:buChar char="v"/>
            </a:pPr>
            <a:r>
              <a:rPr lang="en-US" sz="1800" b="1" dirty="0" smtClean="0">
                <a:solidFill>
                  <a:srgbClr val="C00000"/>
                </a:solidFill>
              </a:rPr>
              <a:t>The </a:t>
            </a:r>
            <a:r>
              <a:rPr lang="en-US" sz="1800" b="1" dirty="0">
                <a:solidFill>
                  <a:srgbClr val="C00000"/>
                </a:solidFill>
              </a:rPr>
              <a:t>key to those riches is </a:t>
            </a:r>
            <a:r>
              <a:rPr lang="en-US" sz="1800" b="1" u="sng" dirty="0">
                <a:solidFill>
                  <a:srgbClr val="C00000"/>
                </a:solidFill>
              </a:rPr>
              <a:t>values</a:t>
            </a:r>
            <a:r>
              <a:rPr lang="en-US" sz="1800" b="1" dirty="0" smtClean="0">
                <a:solidFill>
                  <a:srgbClr val="C00000"/>
                </a:solidFill>
              </a:rPr>
              <a:t>.</a:t>
            </a:r>
          </a:p>
          <a:p>
            <a:pPr lvl="0">
              <a:spcBef>
                <a:spcPts val="600"/>
              </a:spcBef>
              <a:buFont typeface="Wingdings" panose="05000000000000000000" pitchFamily="2" charset="2"/>
              <a:buChar char="v"/>
            </a:pPr>
            <a:r>
              <a:rPr lang="en-US" sz="1800" dirty="0">
                <a:solidFill>
                  <a:srgbClr val="C00000"/>
                </a:solidFill>
              </a:rPr>
              <a:t>Values possess </a:t>
            </a:r>
            <a:r>
              <a:rPr lang="en-US" sz="1800" dirty="0" smtClean="0">
                <a:solidFill>
                  <a:srgbClr val="C00000"/>
                </a:solidFill>
              </a:rPr>
              <a:t>a </a:t>
            </a:r>
            <a:r>
              <a:rPr lang="en-US" sz="1800" dirty="0">
                <a:solidFill>
                  <a:srgbClr val="C00000"/>
                </a:solidFill>
              </a:rPr>
              <a:t>phenomenal </a:t>
            </a:r>
            <a:r>
              <a:rPr lang="en-US" sz="1800" dirty="0" smtClean="0">
                <a:solidFill>
                  <a:srgbClr val="C00000"/>
                </a:solidFill>
              </a:rPr>
              <a:t>power to </a:t>
            </a:r>
            <a:r>
              <a:rPr lang="en-US" sz="1800" dirty="0">
                <a:solidFill>
                  <a:srgbClr val="C00000"/>
                </a:solidFill>
              </a:rPr>
              <a:t>energize a company for </a:t>
            </a:r>
            <a:r>
              <a:rPr lang="en-US" sz="1800" dirty="0" smtClean="0">
                <a:solidFill>
                  <a:srgbClr val="C00000"/>
                </a:solidFill>
              </a:rPr>
              <a:t>rapid, unprecedented </a:t>
            </a:r>
            <a:r>
              <a:rPr lang="en-US" sz="1800" dirty="0">
                <a:solidFill>
                  <a:srgbClr val="C00000"/>
                </a:solidFill>
              </a:rPr>
              <a:t>growth in revenues and profits</a:t>
            </a:r>
            <a:r>
              <a:rPr lang="en-US" sz="1800" dirty="0" smtClean="0">
                <a:solidFill>
                  <a:srgbClr val="C00000"/>
                </a:solidFill>
              </a:rPr>
              <a:t>.</a:t>
            </a:r>
            <a:endParaRPr lang="en-US" sz="1800" dirty="0">
              <a:solidFill>
                <a:srgbClr val="C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135" y="1295400"/>
            <a:ext cx="916065"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149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Institutionalizing Values - 4</a:t>
            </a:r>
            <a:endParaRPr lang="en-US" sz="2200" dirty="0">
              <a:solidFill>
                <a:srgbClr val="C00000"/>
              </a:solidFill>
            </a:endParaRPr>
          </a:p>
        </p:txBody>
      </p:sp>
      <p:sp>
        <p:nvSpPr>
          <p:cNvPr id="3" name="Content Placeholder 2"/>
          <p:cNvSpPr>
            <a:spLocks noGrp="1"/>
          </p:cNvSpPr>
          <p:nvPr>
            <p:ph idx="1"/>
          </p:nvPr>
        </p:nvSpPr>
        <p:spPr>
          <a:xfrm>
            <a:off x="914400" y="1447800"/>
            <a:ext cx="7391400" cy="4038600"/>
          </a:xfrm>
        </p:spPr>
        <p:txBody>
          <a:bodyPr>
            <a:normAutofit/>
          </a:bodyPr>
          <a:lstStyle/>
          <a:p>
            <a:pPr>
              <a:spcBef>
                <a:spcPts val="300"/>
              </a:spcBef>
              <a:buFont typeface="Wingdings" panose="05000000000000000000" pitchFamily="2" charset="2"/>
              <a:buChar char="v"/>
            </a:pPr>
            <a:r>
              <a:rPr lang="en-US" sz="1600" b="1" dirty="0" smtClean="0"/>
              <a:t>STEP 5: </a:t>
            </a:r>
            <a:r>
              <a:rPr lang="en-US" sz="1600" b="1" dirty="0" smtClean="0">
                <a:solidFill>
                  <a:srgbClr val="0000CC"/>
                </a:solidFill>
              </a:rPr>
              <a:t>Skills</a:t>
            </a:r>
            <a:endParaRPr lang="en-US" sz="1600" dirty="0">
              <a:solidFill>
                <a:srgbClr val="0000CC"/>
              </a:solidFill>
            </a:endParaRPr>
          </a:p>
          <a:p>
            <a:pPr lvl="1">
              <a:buFont typeface="Wingdings" panose="05000000000000000000" pitchFamily="2" charset="2"/>
              <a:buChar char="ü"/>
            </a:pPr>
            <a:r>
              <a:rPr lang="en-US" sz="1600" dirty="0"/>
              <a:t>You can have all the good intentions in the world, clear standards, responsible people and magnificent systems, but without the </a:t>
            </a:r>
            <a:r>
              <a:rPr lang="en-US" sz="1600" b="1" dirty="0"/>
              <a:t>right skills</a:t>
            </a:r>
            <a:r>
              <a:rPr lang="en-US" sz="1600" dirty="0"/>
              <a:t> it may all be for naught.</a:t>
            </a:r>
          </a:p>
          <a:p>
            <a:pPr lvl="1">
              <a:buFont typeface="Wingdings" panose="05000000000000000000" pitchFamily="2" charset="2"/>
              <a:buChar char="ü"/>
            </a:pPr>
            <a:r>
              <a:rPr lang="en-US" sz="1600" b="1" dirty="0"/>
              <a:t>There are literally hundreds of skills needed to achieve high performance on </a:t>
            </a:r>
            <a:r>
              <a:rPr lang="en-US" sz="1600" b="1" dirty="0" smtClean="0"/>
              <a:t>any single value, including -</a:t>
            </a:r>
            <a:endParaRPr lang="en-US" sz="1600" b="1" dirty="0"/>
          </a:p>
          <a:p>
            <a:pPr lvl="2">
              <a:buFont typeface="Wingdings" panose="05000000000000000000" pitchFamily="2" charset="2"/>
              <a:buChar char="q"/>
            </a:pPr>
            <a:r>
              <a:rPr lang="en-US" sz="1400" b="1" dirty="0" smtClean="0">
                <a:solidFill>
                  <a:srgbClr val="C00000"/>
                </a:solidFill>
              </a:rPr>
              <a:t>physical </a:t>
            </a:r>
            <a:r>
              <a:rPr lang="en-US" sz="1400" b="1" dirty="0">
                <a:solidFill>
                  <a:srgbClr val="C00000"/>
                </a:solidFill>
              </a:rPr>
              <a:t>skills, technical skills, organizational skills, interpersonal skills, managerial and psychological skills too</a:t>
            </a:r>
            <a:r>
              <a:rPr lang="en-US" sz="1400" b="1" dirty="0" smtClean="0">
                <a:solidFill>
                  <a:srgbClr val="C00000"/>
                </a:solidFill>
              </a:rPr>
              <a:t>.</a:t>
            </a:r>
          </a:p>
          <a:p>
            <a:pPr lvl="2">
              <a:buFont typeface="Wingdings" panose="05000000000000000000" pitchFamily="2" charset="2"/>
              <a:buChar char="q"/>
            </a:pPr>
            <a:r>
              <a:rPr lang="en-US" sz="1400" dirty="0" smtClean="0">
                <a:solidFill>
                  <a:srgbClr val="C00000"/>
                </a:solidFill>
              </a:rPr>
              <a:t>Northwestern Mutual </a:t>
            </a:r>
            <a:r>
              <a:rPr lang="en-US" sz="1400" dirty="0" smtClean="0">
                <a:solidFill>
                  <a:srgbClr val="0000CC"/>
                </a:solidFill>
              </a:rPr>
              <a:t>analyzes the training needs of every manager and employee, </a:t>
            </a:r>
            <a:r>
              <a:rPr lang="en-US" sz="1400" dirty="0">
                <a:solidFill>
                  <a:srgbClr val="0000CC"/>
                </a:solidFill>
              </a:rPr>
              <a:t>because the company recognizes the importance of continuously improving the </a:t>
            </a:r>
            <a:r>
              <a:rPr lang="en-US" sz="1400" i="1" dirty="0">
                <a:solidFill>
                  <a:srgbClr val="0000CC"/>
                </a:solidFill>
              </a:rPr>
              <a:t>interpersonal skills </a:t>
            </a:r>
            <a:r>
              <a:rPr lang="en-US" sz="1400" dirty="0">
                <a:solidFill>
                  <a:srgbClr val="0000CC"/>
                </a:solidFill>
              </a:rPr>
              <a:t>of its </a:t>
            </a:r>
            <a:r>
              <a:rPr lang="en-US" sz="1400" dirty="0" smtClean="0">
                <a:solidFill>
                  <a:srgbClr val="0000CC"/>
                </a:solidFill>
              </a:rPr>
              <a:t>people to support the </a:t>
            </a:r>
            <a:r>
              <a:rPr lang="en-US" sz="1400" b="1" u="sng" dirty="0" smtClean="0">
                <a:solidFill>
                  <a:srgbClr val="0000CC"/>
                </a:solidFill>
              </a:rPr>
              <a:t>value of teamwork</a:t>
            </a:r>
            <a:r>
              <a:rPr lang="en-US" sz="1400" dirty="0" smtClean="0">
                <a:solidFill>
                  <a:srgbClr val="0000CC"/>
                </a:solidFill>
              </a:rPr>
              <a:t>.</a:t>
            </a:r>
          </a:p>
          <a:p>
            <a:pPr lvl="2">
              <a:buFont typeface="Wingdings" panose="05000000000000000000" pitchFamily="2" charset="2"/>
              <a:buChar char="q"/>
            </a:pPr>
            <a:r>
              <a:rPr lang="en-US" sz="1400" dirty="0">
                <a:solidFill>
                  <a:srgbClr val="C00000"/>
                </a:solidFill>
              </a:rPr>
              <a:t>Merck's</a:t>
            </a:r>
            <a:r>
              <a:rPr lang="en-US" sz="1400" dirty="0">
                <a:solidFill>
                  <a:srgbClr val="0000CC"/>
                </a:solidFill>
              </a:rPr>
              <a:t> sales people have the best reputation among physicians for </a:t>
            </a:r>
            <a:r>
              <a:rPr lang="en-US" sz="1400" dirty="0" smtClean="0">
                <a:solidFill>
                  <a:srgbClr val="0000CC"/>
                </a:solidFill>
              </a:rPr>
              <a:t>implementing the </a:t>
            </a:r>
            <a:r>
              <a:rPr lang="en-US" sz="1400" b="1" u="sng" dirty="0" smtClean="0">
                <a:solidFill>
                  <a:srgbClr val="0000CC"/>
                </a:solidFill>
              </a:rPr>
              <a:t>value of quality </a:t>
            </a:r>
            <a:r>
              <a:rPr lang="en-US" sz="1400" b="1" u="sng" dirty="0">
                <a:solidFill>
                  <a:srgbClr val="0000CC"/>
                </a:solidFill>
              </a:rPr>
              <a:t>of service</a:t>
            </a:r>
            <a:r>
              <a:rPr lang="en-US" sz="1400" b="1" dirty="0">
                <a:solidFill>
                  <a:srgbClr val="0000CC"/>
                </a:solidFill>
              </a:rPr>
              <a:t> </a:t>
            </a:r>
            <a:r>
              <a:rPr lang="en-US" sz="1400" dirty="0">
                <a:solidFill>
                  <a:srgbClr val="0000CC"/>
                </a:solidFill>
              </a:rPr>
              <a:t>and </a:t>
            </a:r>
            <a:r>
              <a:rPr lang="en-US" sz="1400" dirty="0" smtClean="0">
                <a:solidFill>
                  <a:srgbClr val="0000CC"/>
                </a:solidFill>
              </a:rPr>
              <a:t>the </a:t>
            </a:r>
            <a:r>
              <a:rPr lang="en-US" sz="1400" b="1" u="sng" dirty="0" smtClean="0">
                <a:solidFill>
                  <a:srgbClr val="0000CC"/>
                </a:solidFill>
              </a:rPr>
              <a:t>value of accuracy</a:t>
            </a:r>
            <a:r>
              <a:rPr lang="en-US" sz="1400" b="1" dirty="0" smtClean="0">
                <a:solidFill>
                  <a:srgbClr val="0000CC"/>
                </a:solidFill>
              </a:rPr>
              <a:t> </a:t>
            </a:r>
            <a:r>
              <a:rPr lang="en-US" sz="1400" dirty="0">
                <a:solidFill>
                  <a:srgbClr val="0000CC"/>
                </a:solidFill>
              </a:rPr>
              <a:t>of their presentations, because </a:t>
            </a:r>
            <a:r>
              <a:rPr lang="en-US" sz="1400" dirty="0" smtClean="0">
                <a:solidFill>
                  <a:srgbClr val="0000CC"/>
                </a:solidFill>
              </a:rPr>
              <a:t>it has </a:t>
            </a:r>
            <a:r>
              <a:rPr lang="en-US" sz="1400" dirty="0">
                <a:solidFill>
                  <a:srgbClr val="0000CC"/>
                </a:solidFill>
              </a:rPr>
              <a:t>a training program that has become a model and standard for the pharmaceutical industry</a:t>
            </a:r>
            <a:r>
              <a:rPr lang="en-US" sz="1400" dirty="0" smtClean="0">
                <a:solidFill>
                  <a:srgbClr val="0000CC"/>
                </a:solidFill>
              </a:rPr>
              <a:t>.</a:t>
            </a: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137023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Strategies to Implement Values in Your Firm - 1</a:t>
            </a:r>
            <a:endParaRPr lang="en-US" sz="2200"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a:bodyPr>
          <a:lstStyle/>
          <a:p>
            <a:pPr lvl="0">
              <a:buFont typeface="Wingdings" panose="05000000000000000000" pitchFamily="2" charset="2"/>
              <a:buChar char="v"/>
            </a:pPr>
            <a:r>
              <a:rPr lang="en-US" sz="1600" dirty="0" smtClean="0"/>
              <a:t>Now we are ready to implement values in our company.</a:t>
            </a:r>
          </a:p>
          <a:p>
            <a:pPr>
              <a:buFont typeface="Wingdings" panose="05000000000000000000" pitchFamily="2" charset="2"/>
              <a:buChar char="v"/>
            </a:pPr>
            <a:r>
              <a:rPr lang="en-US" sz="1600" dirty="0" smtClean="0">
                <a:solidFill>
                  <a:srgbClr val="C00000"/>
                </a:solidFill>
              </a:rPr>
              <a:t>But which values </a:t>
            </a:r>
            <a:r>
              <a:rPr lang="en-US" sz="1600" dirty="0">
                <a:solidFill>
                  <a:srgbClr val="C00000"/>
                </a:solidFill>
              </a:rPr>
              <a:t>should we raise first? </a:t>
            </a:r>
            <a:endParaRPr lang="en-US" sz="1600" dirty="0" smtClean="0">
              <a:solidFill>
                <a:srgbClr val="C00000"/>
              </a:solidFill>
            </a:endParaRPr>
          </a:p>
          <a:p>
            <a:pPr>
              <a:buFont typeface="Wingdings" panose="05000000000000000000" pitchFamily="2" charset="2"/>
              <a:buChar char="v"/>
            </a:pPr>
            <a:r>
              <a:rPr lang="en-US" sz="1600" b="1" dirty="0" smtClean="0"/>
              <a:t>Is </a:t>
            </a:r>
            <a:r>
              <a:rPr lang="en-US" sz="1600" b="1" dirty="0"/>
              <a:t>it more effective to concentrate </a:t>
            </a:r>
            <a:r>
              <a:rPr lang="en-US" sz="1600" b="1" dirty="0" smtClean="0"/>
              <a:t>on implementing one value, </a:t>
            </a:r>
            <a:r>
              <a:rPr lang="en-US" sz="1600" b="1" dirty="0"/>
              <a:t>or </a:t>
            </a:r>
            <a:r>
              <a:rPr lang="en-US" sz="1600" b="1" dirty="0" smtClean="0"/>
              <a:t>work </a:t>
            </a:r>
            <a:r>
              <a:rPr lang="en-US" sz="1600" b="1" dirty="0"/>
              <a:t>on all of them simultaneously</a:t>
            </a:r>
            <a:r>
              <a:rPr lang="en-US" sz="1600" b="1" dirty="0" smtClean="0"/>
              <a:t>? Or maybe work with a few.</a:t>
            </a:r>
          </a:p>
          <a:p>
            <a:pPr lvl="0">
              <a:buFont typeface="Wingdings" panose="05000000000000000000" pitchFamily="2" charset="2"/>
              <a:buChar char="v"/>
            </a:pPr>
            <a:r>
              <a:rPr lang="en-US" sz="1600" dirty="0"/>
              <a:t>In our experience there are several </a:t>
            </a:r>
            <a:r>
              <a:rPr lang="en-US" sz="1600" dirty="0" smtClean="0"/>
              <a:t>effective </a:t>
            </a:r>
            <a:r>
              <a:rPr lang="en-US" sz="1600" dirty="0"/>
              <a:t>strategies that can be employed to utilize values as a springboard for rapid growth and </a:t>
            </a:r>
            <a:r>
              <a:rPr lang="en-US" sz="1600" dirty="0" smtClean="0"/>
              <a:t>vast profitability.</a:t>
            </a:r>
          </a:p>
          <a:p>
            <a:pPr lvl="0">
              <a:buFont typeface="Wingdings" panose="05000000000000000000" pitchFamily="2" charset="2"/>
              <a:buChar char="v"/>
            </a:pPr>
            <a:r>
              <a:rPr lang="en-US" sz="1600" dirty="0" smtClean="0"/>
              <a:t>Three </a:t>
            </a:r>
            <a:r>
              <a:rPr lang="en-US" sz="1600" dirty="0"/>
              <a:t>different approaches are outlined </a:t>
            </a:r>
            <a:r>
              <a:rPr lang="en-US" sz="1600" dirty="0" smtClean="0"/>
              <a:t>below</a:t>
            </a:r>
            <a:r>
              <a:rPr lang="en-US" sz="1600" dirty="0"/>
              <a:t>:</a:t>
            </a:r>
            <a:endParaRPr lang="en-US" sz="1600" dirty="0" smtClean="0"/>
          </a:p>
          <a:p>
            <a:endParaRPr lang="en-US" sz="1600" b="1" dirty="0" smtClean="0"/>
          </a:p>
          <a:p>
            <a:pPr>
              <a:buFont typeface="Wingdings" panose="05000000000000000000" pitchFamily="2" charset="2"/>
              <a:buChar char="ü"/>
            </a:pPr>
            <a:r>
              <a:rPr lang="en-US" sz="1600" b="1" dirty="0" smtClean="0">
                <a:solidFill>
                  <a:srgbClr val="0000CC"/>
                </a:solidFill>
              </a:rPr>
              <a:t>1</a:t>
            </a:r>
            <a:r>
              <a:rPr lang="en-US" sz="1600" b="1" dirty="0">
                <a:solidFill>
                  <a:srgbClr val="0000CC"/>
                </a:solidFill>
              </a:rPr>
              <a:t>. Raise performance on every corporate value by 5 to 10% </a:t>
            </a:r>
            <a:endParaRPr lang="en-US" sz="1600" dirty="0">
              <a:solidFill>
                <a:srgbClr val="0000CC"/>
              </a:solidFill>
            </a:endParaRPr>
          </a:p>
          <a:p>
            <a:pPr lvl="1">
              <a:buFont typeface="Wingdings" panose="05000000000000000000" pitchFamily="2" charset="2"/>
              <a:buChar char="q"/>
            </a:pPr>
            <a:r>
              <a:rPr lang="en-US" sz="1400" dirty="0" smtClean="0"/>
              <a:t>Focusing </a:t>
            </a:r>
            <a:r>
              <a:rPr lang="en-US" sz="1400" dirty="0"/>
              <a:t>on the development of many values simultaneously </a:t>
            </a:r>
            <a:r>
              <a:rPr lang="en-US" sz="1400" b="1" dirty="0"/>
              <a:t>ensures the greatest balance and harmony and generates the maximum results.</a:t>
            </a:r>
            <a:r>
              <a:rPr lang="en-US" sz="1400" dirty="0"/>
              <a:t> </a:t>
            </a:r>
            <a:endParaRPr lang="en-US" sz="1400" dirty="0" smtClean="0"/>
          </a:p>
          <a:p>
            <a:pPr lvl="1">
              <a:buFont typeface="Wingdings" panose="05000000000000000000" pitchFamily="2" charset="2"/>
              <a:buChar char="q"/>
            </a:pPr>
            <a:r>
              <a:rPr lang="en-US" sz="1400" b="1" dirty="0" smtClean="0"/>
              <a:t>However</a:t>
            </a:r>
            <a:r>
              <a:rPr lang="en-US" sz="1400" b="1" dirty="0"/>
              <a:t>, it is also the most difficult strategy to execute, because it requires concentration on many things at once. </a:t>
            </a:r>
          </a:p>
          <a:p>
            <a:pPr lvl="1">
              <a:buFont typeface="Wingdings" panose="05000000000000000000" pitchFamily="2" charset="2"/>
              <a:buChar char="q"/>
            </a:pPr>
            <a:r>
              <a:rPr lang="en-US" sz="1400" dirty="0" smtClean="0"/>
              <a:t>Incremental </a:t>
            </a:r>
            <a:r>
              <a:rPr lang="en-US" sz="1400" dirty="0"/>
              <a:t>progress on many values does not seem as dramatic or significant as sizable progress in one or a few areas, but this strategy generates the maximum results.</a:t>
            </a:r>
          </a:p>
          <a:p>
            <a:pPr lvl="0">
              <a:buFont typeface="Wingdings" panose="05000000000000000000" pitchFamily="2" charset="2"/>
              <a:buChar char="v"/>
            </a:pPr>
            <a:endParaRPr lang="en-US" sz="1600" dirty="0"/>
          </a:p>
          <a:p>
            <a:pPr>
              <a:buFont typeface="Wingdings" panose="05000000000000000000" pitchFamily="2" charset="2"/>
              <a:buChar char="v"/>
            </a:pPr>
            <a:endParaRPr lang="en-US" sz="1600" dirty="0"/>
          </a:p>
          <a:p>
            <a:pPr lvl="0">
              <a:buFont typeface="Wingdings" panose="05000000000000000000" pitchFamily="2" charset="2"/>
              <a:buChar char="v"/>
            </a:pPr>
            <a:endParaRPr lang="en-US" sz="1600" b="1" dirty="0" smtClean="0"/>
          </a:p>
          <a:p>
            <a:pPr marL="0" lvl="0" indent="0">
              <a:buNone/>
            </a:pPr>
            <a:endParaRPr lang="en-US" sz="1600" dirty="0"/>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9050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Strategies to Implement Values in Your Firm - 2</a:t>
            </a:r>
            <a:endParaRPr lang="en-US" sz="2200"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a:bodyPr>
          <a:lstStyle/>
          <a:p>
            <a:pPr>
              <a:buFont typeface="Wingdings" panose="05000000000000000000" pitchFamily="2" charset="2"/>
              <a:buChar char="ü"/>
            </a:pPr>
            <a:r>
              <a:rPr lang="en-US" sz="1600" b="1" dirty="0" smtClean="0">
                <a:solidFill>
                  <a:srgbClr val="0000CC"/>
                </a:solidFill>
              </a:rPr>
              <a:t>2</a:t>
            </a:r>
            <a:r>
              <a:rPr lang="en-US" sz="1600" b="1" dirty="0">
                <a:solidFill>
                  <a:srgbClr val="0000CC"/>
                </a:solidFill>
              </a:rPr>
              <a:t>. Implement one value to the highest possible </a:t>
            </a:r>
            <a:r>
              <a:rPr lang="en-US" sz="1600" b="1" dirty="0" smtClean="0">
                <a:solidFill>
                  <a:srgbClr val="0000CC"/>
                </a:solidFill>
              </a:rPr>
              <a:t>level</a:t>
            </a:r>
            <a:endParaRPr lang="en-US" sz="1600" b="1" dirty="0">
              <a:solidFill>
                <a:srgbClr val="0000CC"/>
              </a:solidFill>
            </a:endParaRPr>
          </a:p>
          <a:p>
            <a:pPr lvl="1">
              <a:buFont typeface="Wingdings" panose="05000000000000000000" pitchFamily="2" charset="2"/>
              <a:buChar char="q"/>
            </a:pPr>
            <a:r>
              <a:rPr lang="en-US" sz="1200" dirty="0"/>
              <a:t>This approach has the advantage of being very clearly focused on a single goal. </a:t>
            </a:r>
            <a:r>
              <a:rPr lang="en-US" sz="1200" b="1" dirty="0"/>
              <a:t>Focusing on one value is easier and more dramatic. </a:t>
            </a:r>
            <a:endParaRPr lang="en-US" sz="1200" b="1" dirty="0" smtClean="0"/>
          </a:p>
          <a:p>
            <a:pPr lvl="1">
              <a:buFont typeface="Wingdings" panose="05000000000000000000" pitchFamily="2" charset="2"/>
              <a:buChar char="q"/>
            </a:pPr>
            <a:r>
              <a:rPr lang="en-US" sz="1200" b="1" dirty="0" smtClean="0"/>
              <a:t>But </a:t>
            </a:r>
            <a:r>
              <a:rPr lang="en-US" sz="1200" b="1" dirty="0"/>
              <a:t>raising performance on any value throughout the company requires improving performance on many others as well, so the focus is not as narrow as it may seem. </a:t>
            </a:r>
            <a:endParaRPr lang="en-US" sz="1200" b="1" dirty="0" smtClean="0"/>
          </a:p>
          <a:p>
            <a:pPr lvl="1">
              <a:buFont typeface="Wingdings" panose="05000000000000000000" pitchFamily="2" charset="2"/>
              <a:buChar char="q"/>
            </a:pPr>
            <a:r>
              <a:rPr lang="en-US" sz="1200" dirty="0" smtClean="0"/>
              <a:t>The </a:t>
            </a:r>
            <a:r>
              <a:rPr lang="en-US" sz="1200" dirty="0"/>
              <a:t>power of this strategy comes from applying the one chosen value comprehensively in every major and minor activity and raising it to the highest conceivable level in all these areas</a:t>
            </a:r>
            <a:r>
              <a:rPr lang="en-US" sz="1200" dirty="0" smtClean="0"/>
              <a:t>.</a:t>
            </a:r>
          </a:p>
          <a:p>
            <a:pPr lvl="1">
              <a:buFont typeface="Wingdings" panose="05000000000000000000" pitchFamily="2" charset="2"/>
              <a:buChar char="q"/>
            </a:pPr>
            <a:r>
              <a:rPr lang="en-US" sz="1200" dirty="0" smtClean="0"/>
              <a:t> </a:t>
            </a:r>
            <a:r>
              <a:rPr lang="en-US" sz="1200" dirty="0"/>
              <a:t>If you are working on only one value, it is best to choose one that is centrally related to your business and which is rated weakest of the important values</a:t>
            </a:r>
            <a:r>
              <a:rPr lang="en-US" sz="1200" dirty="0" smtClean="0"/>
              <a:t>.</a:t>
            </a:r>
          </a:p>
          <a:p>
            <a:pPr lvl="1">
              <a:buFont typeface="Wingdings" panose="05000000000000000000" pitchFamily="2" charset="2"/>
              <a:buChar char="q"/>
            </a:pPr>
            <a:endParaRPr lang="en-US" sz="1200" dirty="0"/>
          </a:p>
          <a:p>
            <a:pPr>
              <a:buFont typeface="Wingdings" panose="05000000000000000000" pitchFamily="2" charset="2"/>
              <a:buChar char="ü"/>
            </a:pPr>
            <a:r>
              <a:rPr lang="en-US" sz="1600" b="1" dirty="0" smtClean="0">
                <a:solidFill>
                  <a:srgbClr val="0000CC"/>
                </a:solidFill>
              </a:rPr>
              <a:t>3</a:t>
            </a:r>
            <a:r>
              <a:rPr lang="en-US" sz="1600" b="1" dirty="0">
                <a:solidFill>
                  <a:srgbClr val="0000CC"/>
                </a:solidFill>
              </a:rPr>
              <a:t>. Implement three values </a:t>
            </a:r>
            <a:r>
              <a:rPr lang="en-US" sz="1600" b="1" dirty="0" smtClean="0">
                <a:solidFill>
                  <a:srgbClr val="0000CC"/>
                </a:solidFill>
              </a:rPr>
              <a:t>sequentially</a:t>
            </a:r>
            <a:endParaRPr lang="en-US" sz="1600" b="1" dirty="0">
              <a:solidFill>
                <a:srgbClr val="0000CC"/>
              </a:solidFill>
            </a:endParaRPr>
          </a:p>
          <a:p>
            <a:pPr lvl="1">
              <a:buFont typeface="Wingdings" panose="05000000000000000000" pitchFamily="2" charset="2"/>
              <a:buChar char="q"/>
            </a:pPr>
            <a:r>
              <a:rPr lang="en-US" sz="1200" b="1" dirty="0">
                <a:solidFill>
                  <a:srgbClr val="FF0000"/>
                </a:solidFill>
              </a:rPr>
              <a:t>This strategy is our favorite.</a:t>
            </a:r>
            <a:r>
              <a:rPr lang="en-US" sz="1200" dirty="0">
                <a:solidFill>
                  <a:srgbClr val="FF0000"/>
                </a:solidFill>
              </a:rPr>
              <a:t> </a:t>
            </a:r>
            <a:endParaRPr lang="en-US" sz="1200" dirty="0" smtClean="0">
              <a:solidFill>
                <a:srgbClr val="FF0000"/>
              </a:solidFill>
            </a:endParaRPr>
          </a:p>
          <a:p>
            <a:pPr lvl="1">
              <a:buFont typeface="Wingdings" panose="05000000000000000000" pitchFamily="2" charset="2"/>
              <a:buChar char="q"/>
            </a:pPr>
            <a:r>
              <a:rPr lang="en-US" sz="1200" dirty="0" smtClean="0"/>
              <a:t>It </a:t>
            </a:r>
            <a:r>
              <a:rPr lang="en-US" sz="1200" dirty="0"/>
              <a:t>has some of the advantages of both of the others. It is more balanced than focusing on one value and easier to execute than focusing on </a:t>
            </a:r>
            <a:r>
              <a:rPr lang="en-US" sz="1200" dirty="0" smtClean="0"/>
              <a:t>many. </a:t>
            </a:r>
          </a:p>
          <a:p>
            <a:pPr lvl="1">
              <a:buFont typeface="Wingdings" panose="05000000000000000000" pitchFamily="2" charset="2"/>
              <a:buChar char="q"/>
            </a:pPr>
            <a:r>
              <a:rPr lang="en-US" sz="1200" b="1" dirty="0" smtClean="0">
                <a:solidFill>
                  <a:srgbClr val="FF0000"/>
                </a:solidFill>
              </a:rPr>
              <a:t>We </a:t>
            </a:r>
            <a:r>
              <a:rPr lang="en-US" sz="1200" b="1" dirty="0">
                <a:solidFill>
                  <a:srgbClr val="FF0000"/>
                </a:solidFill>
              </a:rPr>
              <a:t>recommend selecting three values which are relatively weak and, therefore, possess the greatest potential for improvement.</a:t>
            </a:r>
          </a:p>
          <a:p>
            <a:pPr lvl="1">
              <a:buFont typeface="Wingdings" panose="05000000000000000000" pitchFamily="2" charset="2"/>
              <a:buChar char="q"/>
            </a:pPr>
            <a:r>
              <a:rPr lang="en-US" sz="1200" dirty="0"/>
              <a:t>We suggest that the initial effort to improve each of the three values be started three months apart, i.e. start on one value now, another three months later and the third six months later. </a:t>
            </a:r>
            <a:endParaRPr lang="en-US" sz="1200" dirty="0" smtClean="0"/>
          </a:p>
          <a:p>
            <a:pPr lvl="1">
              <a:buFont typeface="Wingdings" panose="05000000000000000000" pitchFamily="2" charset="2"/>
              <a:buChar char="q"/>
            </a:pPr>
            <a:r>
              <a:rPr lang="en-US" sz="1200" dirty="0" smtClean="0"/>
              <a:t>But </a:t>
            </a:r>
            <a:r>
              <a:rPr lang="en-US" sz="1200" dirty="0"/>
              <a:t>once you have started improving a value, it is important to maintain and continue making improvements during successive periods when you are also working on the other values.</a:t>
            </a:r>
          </a:p>
          <a:p>
            <a:pPr>
              <a:buFont typeface="Wingdings" panose="05000000000000000000" pitchFamily="2" charset="2"/>
              <a:buChar char="q"/>
            </a:pPr>
            <a:endParaRPr lang="en-US" sz="1400" dirty="0"/>
          </a:p>
          <a:p>
            <a:pPr lvl="0">
              <a:buFont typeface="Wingdings" panose="05000000000000000000" pitchFamily="2" charset="2"/>
              <a:buChar char="v"/>
            </a:pPr>
            <a:endParaRPr lang="en-US" sz="1600" dirty="0"/>
          </a:p>
          <a:p>
            <a:pPr>
              <a:buFont typeface="Wingdings" panose="05000000000000000000" pitchFamily="2" charset="2"/>
              <a:buChar char="v"/>
            </a:pPr>
            <a:endParaRPr lang="en-US" sz="1600" dirty="0"/>
          </a:p>
          <a:p>
            <a:pPr lvl="0">
              <a:buFont typeface="Wingdings" panose="05000000000000000000" pitchFamily="2" charset="2"/>
              <a:buChar char="v"/>
            </a:pPr>
            <a:endParaRPr lang="en-US" sz="1600" b="1" dirty="0" smtClean="0"/>
          </a:p>
          <a:p>
            <a:pPr marL="0" lvl="0" indent="0">
              <a:buNone/>
            </a:pPr>
            <a:endParaRPr lang="en-US" sz="1600" dirty="0"/>
          </a:p>
          <a:p>
            <a:pPr lvl="0">
              <a:spcBef>
                <a:spcPts val="600"/>
              </a:spcBef>
              <a:buFont typeface="Wingdings" panose="05000000000000000000" pitchFamily="2" charset="2"/>
              <a:buChar char="v"/>
            </a:pP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150706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609600"/>
            <a:ext cx="6965245" cy="609601"/>
          </a:xfrm>
        </p:spPr>
        <p:txBody>
          <a:bodyPr>
            <a:normAutofit/>
          </a:bodyPr>
          <a:lstStyle/>
          <a:p>
            <a:r>
              <a:rPr lang="en-US" sz="2200" dirty="0" smtClean="0">
                <a:solidFill>
                  <a:srgbClr val="C00000"/>
                </a:solidFill>
              </a:rPr>
              <a:t>‘Infinite Power of Values’ Summary</a:t>
            </a:r>
            <a:endParaRPr lang="en-US" sz="2200" dirty="0">
              <a:solidFill>
                <a:srgbClr val="C00000"/>
              </a:solidFill>
            </a:endParaRPr>
          </a:p>
        </p:txBody>
      </p:sp>
      <p:sp>
        <p:nvSpPr>
          <p:cNvPr id="6" name="Content Placeholder 2"/>
          <p:cNvSpPr>
            <a:spLocks noGrp="1"/>
          </p:cNvSpPr>
          <p:nvPr>
            <p:ph idx="1"/>
          </p:nvPr>
        </p:nvSpPr>
        <p:spPr>
          <a:xfrm>
            <a:off x="914400" y="1828800"/>
            <a:ext cx="7391400" cy="4191000"/>
          </a:xfrm>
        </p:spPr>
        <p:txBody>
          <a:bodyPr>
            <a:noAutofit/>
          </a:bodyPr>
          <a:lstStyle/>
          <a:p>
            <a:pPr>
              <a:spcBef>
                <a:spcPts val="600"/>
              </a:spcBef>
              <a:buFont typeface="Wingdings" panose="05000000000000000000" pitchFamily="2" charset="2"/>
              <a:buChar char="ü"/>
            </a:pPr>
            <a:r>
              <a:rPr lang="en-US" sz="1500" dirty="0">
                <a:solidFill>
                  <a:srgbClr val="C00000"/>
                </a:solidFill>
              </a:rPr>
              <a:t>Values are qualitative </a:t>
            </a:r>
            <a:r>
              <a:rPr lang="en-US" sz="1500" dirty="0" smtClean="0">
                <a:solidFill>
                  <a:srgbClr val="C00000"/>
                </a:solidFill>
              </a:rPr>
              <a:t>goals with inherent capacity to greatly enhance the productivity of work.</a:t>
            </a:r>
            <a:endParaRPr lang="en-US" sz="1500" dirty="0">
              <a:solidFill>
                <a:srgbClr val="C00000"/>
              </a:solidFill>
            </a:endParaRPr>
          </a:p>
          <a:p>
            <a:pPr lvl="0">
              <a:spcBef>
                <a:spcPts val="600"/>
              </a:spcBef>
              <a:buFont typeface="Wingdings" panose="05000000000000000000" pitchFamily="2" charset="2"/>
              <a:buChar char="ü"/>
            </a:pPr>
            <a:r>
              <a:rPr lang="en-US" sz="1500" dirty="0" smtClean="0">
                <a:solidFill>
                  <a:srgbClr val="C00000"/>
                </a:solidFill>
              </a:rPr>
              <a:t>Values </a:t>
            </a:r>
            <a:r>
              <a:rPr lang="en-US" sz="1500" dirty="0">
                <a:solidFill>
                  <a:srgbClr val="C00000"/>
                </a:solidFill>
              </a:rPr>
              <a:t>possess a phenomenal power to energize a company for rapid, unprecedented growth in revenues and profits</a:t>
            </a:r>
            <a:r>
              <a:rPr lang="en-US" sz="1500" dirty="0" smtClean="0">
                <a:solidFill>
                  <a:srgbClr val="C00000"/>
                </a:solidFill>
              </a:rPr>
              <a:t>.</a:t>
            </a:r>
            <a:endParaRPr lang="en-US" sz="1500" dirty="0">
              <a:solidFill>
                <a:srgbClr val="C00000"/>
              </a:solidFill>
            </a:endParaRPr>
          </a:p>
          <a:p>
            <a:pPr>
              <a:spcBef>
                <a:spcPts val="500"/>
              </a:spcBef>
              <a:buFont typeface="Wingdings" panose="05000000000000000000" pitchFamily="2" charset="2"/>
              <a:buChar char="ü"/>
            </a:pPr>
            <a:r>
              <a:rPr lang="en-US" sz="1500" dirty="0">
                <a:solidFill>
                  <a:srgbClr val="C00000"/>
                </a:solidFill>
              </a:rPr>
              <a:t>Values motivate people, inspiring them to work harder, better, and more </a:t>
            </a:r>
            <a:r>
              <a:rPr lang="en-US" sz="1500" dirty="0" smtClean="0">
                <a:solidFill>
                  <a:srgbClr val="C00000"/>
                </a:solidFill>
              </a:rPr>
              <a:t>enthusiastically. That releases tremendous energy for </a:t>
            </a:r>
            <a:r>
              <a:rPr lang="en-US" sz="1500" dirty="0">
                <a:solidFill>
                  <a:srgbClr val="C00000"/>
                </a:solidFill>
              </a:rPr>
              <a:t>accomplishment.  </a:t>
            </a:r>
            <a:r>
              <a:rPr lang="en-US" sz="1500" dirty="0" smtClean="0">
                <a:solidFill>
                  <a:srgbClr val="C00000"/>
                </a:solidFill>
              </a:rPr>
              <a:t>Thus productivity </a:t>
            </a:r>
            <a:r>
              <a:rPr lang="en-US" sz="1500" dirty="0">
                <a:solidFill>
                  <a:srgbClr val="C00000"/>
                </a:solidFill>
              </a:rPr>
              <a:t>soars, and so do profits</a:t>
            </a:r>
            <a:r>
              <a:rPr lang="en-US" sz="1500" dirty="0" smtClean="0">
                <a:solidFill>
                  <a:srgbClr val="C00000"/>
                </a:solidFill>
              </a:rPr>
              <a:t>.</a:t>
            </a:r>
            <a:endParaRPr lang="en-US" sz="1500" dirty="0">
              <a:solidFill>
                <a:srgbClr val="C00000"/>
              </a:solidFill>
            </a:endParaRPr>
          </a:p>
          <a:p>
            <a:pPr>
              <a:spcBef>
                <a:spcPts val="500"/>
              </a:spcBef>
              <a:buFont typeface="Wingdings" panose="05000000000000000000" pitchFamily="2" charset="2"/>
              <a:buChar char="ü"/>
            </a:pPr>
            <a:r>
              <a:rPr lang="en-US" sz="1500" dirty="0">
                <a:solidFill>
                  <a:srgbClr val="C00000"/>
                </a:solidFill>
              </a:rPr>
              <a:t>Values have no limit of scope, for they can never be fully and finally achieved. </a:t>
            </a:r>
            <a:r>
              <a:rPr lang="en-US" sz="1500" dirty="0" smtClean="0">
                <a:solidFill>
                  <a:srgbClr val="C00000"/>
                </a:solidFill>
              </a:rPr>
              <a:t>Their </a:t>
            </a:r>
            <a:r>
              <a:rPr lang="en-US" sz="1500" dirty="0">
                <a:solidFill>
                  <a:srgbClr val="C00000"/>
                </a:solidFill>
              </a:rPr>
              <a:t>potential </a:t>
            </a:r>
            <a:r>
              <a:rPr lang="en-US" sz="1500" dirty="0" smtClean="0">
                <a:solidFill>
                  <a:srgbClr val="C00000"/>
                </a:solidFill>
              </a:rPr>
              <a:t>for productivity and profitability is endless, infinite</a:t>
            </a:r>
            <a:r>
              <a:rPr lang="en-US" sz="1500" dirty="0">
                <a:solidFill>
                  <a:srgbClr val="C00000"/>
                </a:solidFill>
              </a:rPr>
              <a:t>. </a:t>
            </a:r>
            <a:endParaRPr lang="en-US" sz="1500" dirty="0" smtClean="0">
              <a:solidFill>
                <a:srgbClr val="C00000"/>
              </a:solidFill>
            </a:endParaRPr>
          </a:p>
          <a:p>
            <a:pPr>
              <a:spcBef>
                <a:spcPts val="500"/>
              </a:spcBef>
              <a:buFont typeface="Wingdings" panose="05000000000000000000" pitchFamily="2" charset="2"/>
              <a:buChar char="ü"/>
            </a:pPr>
            <a:r>
              <a:rPr lang="en-US" sz="1500" dirty="0" smtClean="0">
                <a:solidFill>
                  <a:srgbClr val="C00000"/>
                </a:solidFill>
              </a:rPr>
              <a:t>There are three general categories of values – physical, organizational, and psychological.</a:t>
            </a:r>
            <a:endParaRPr lang="en-US" sz="1500" dirty="0">
              <a:solidFill>
                <a:srgbClr val="C00000"/>
              </a:solidFill>
            </a:endParaRPr>
          </a:p>
          <a:p>
            <a:pPr lvl="0">
              <a:spcBef>
                <a:spcPts val="500"/>
              </a:spcBef>
              <a:buFont typeface="Wingdings" panose="05000000000000000000" pitchFamily="2" charset="2"/>
              <a:buChar char="ü"/>
            </a:pPr>
            <a:r>
              <a:rPr lang="en-US" sz="1500" dirty="0">
                <a:solidFill>
                  <a:srgbClr val="C00000"/>
                </a:solidFill>
              </a:rPr>
              <a:t>Companies who rated their </a:t>
            </a:r>
            <a:r>
              <a:rPr lang="en-US" sz="1500" dirty="0" smtClean="0">
                <a:solidFill>
                  <a:srgbClr val="C00000"/>
                </a:solidFill>
              </a:rPr>
              <a:t>implementation </a:t>
            </a:r>
            <a:r>
              <a:rPr lang="en-US" sz="1500" dirty="0">
                <a:solidFill>
                  <a:srgbClr val="C00000"/>
                </a:solidFill>
              </a:rPr>
              <a:t>of key corporate values </a:t>
            </a:r>
            <a:r>
              <a:rPr lang="en-US" sz="1500" dirty="0" smtClean="0">
                <a:solidFill>
                  <a:srgbClr val="C00000"/>
                </a:solidFill>
              </a:rPr>
              <a:t>highest reported </a:t>
            </a:r>
            <a:r>
              <a:rPr lang="en-US" sz="1500" dirty="0">
                <a:solidFill>
                  <a:srgbClr val="C00000"/>
                </a:solidFill>
              </a:rPr>
              <a:t>the highest levels of revenue </a:t>
            </a:r>
            <a:r>
              <a:rPr lang="en-US" sz="1500" dirty="0" smtClean="0">
                <a:solidFill>
                  <a:srgbClr val="C00000"/>
                </a:solidFill>
              </a:rPr>
              <a:t>growth, profitability </a:t>
            </a:r>
            <a:r>
              <a:rPr lang="en-US" sz="1500" dirty="0">
                <a:solidFill>
                  <a:srgbClr val="C00000"/>
                </a:solidFill>
              </a:rPr>
              <a:t>in their </a:t>
            </a:r>
            <a:r>
              <a:rPr lang="en-US" sz="1500" dirty="0" smtClean="0">
                <a:solidFill>
                  <a:srgbClr val="C00000"/>
                </a:solidFill>
              </a:rPr>
              <a:t>industries.</a:t>
            </a:r>
          </a:p>
          <a:p>
            <a:pPr lvl="0">
              <a:spcBef>
                <a:spcPts val="500"/>
              </a:spcBef>
              <a:buFont typeface="Wingdings" panose="05000000000000000000" pitchFamily="2" charset="2"/>
              <a:buChar char="ü"/>
            </a:pPr>
            <a:r>
              <a:rPr lang="en-US" sz="1500" dirty="0" smtClean="0">
                <a:solidFill>
                  <a:srgbClr val="C00000"/>
                </a:solidFill>
              </a:rPr>
              <a:t>Values are implemented when they are institutionalized through commitment, standards, structure, systems, and skills. </a:t>
            </a:r>
          </a:p>
          <a:p>
            <a:pPr lvl="0">
              <a:spcBef>
                <a:spcPts val="500"/>
              </a:spcBef>
              <a:buFont typeface="Wingdings" panose="05000000000000000000" pitchFamily="2" charset="2"/>
              <a:buChar char="ü"/>
            </a:pPr>
            <a:r>
              <a:rPr lang="en-US" sz="1500" dirty="0" smtClean="0">
                <a:solidFill>
                  <a:srgbClr val="C00000"/>
                </a:solidFill>
              </a:rPr>
              <a:t>Application of values has an overwhelming capacity to generate profits.</a:t>
            </a:r>
            <a:endParaRPr lang="en-US" sz="1500" dirty="0">
              <a:solidFill>
                <a:srgbClr val="C00000"/>
              </a:solidFill>
            </a:endParaRPr>
          </a:p>
          <a:p>
            <a:pPr>
              <a:spcBef>
                <a:spcPts val="500"/>
              </a:spcBef>
              <a:buFont typeface="Wingdings" panose="05000000000000000000" pitchFamily="2" charset="2"/>
              <a:buChar char="v"/>
            </a:pPr>
            <a:endParaRPr lang="en-US" sz="1400" dirty="0" smtClean="0">
              <a:solidFill>
                <a:srgbClr val="C00000"/>
              </a:solidFill>
            </a:endParaRPr>
          </a:p>
          <a:p>
            <a:pPr>
              <a:spcBef>
                <a:spcPts val="500"/>
              </a:spcBef>
              <a:buFont typeface="Wingdings" panose="05000000000000000000" pitchFamily="2" charset="2"/>
              <a:buChar char="v"/>
            </a:pPr>
            <a:endParaRPr lang="en-US" sz="1400" dirty="0">
              <a:solidFill>
                <a:srgbClr val="C00000"/>
              </a:solidFill>
            </a:endParaRPr>
          </a:p>
          <a:p>
            <a:pPr lvl="0">
              <a:spcBef>
                <a:spcPts val="500"/>
              </a:spcBef>
              <a:buFont typeface="Wingdings" panose="05000000000000000000" pitchFamily="2" charset="2"/>
              <a:buChar char="v"/>
            </a:pPr>
            <a:endParaRPr lang="en-US" sz="1400" dirty="0" smtClean="0">
              <a:solidFill>
                <a:srgbClr val="C00000"/>
              </a:solidFill>
            </a:endParaRPr>
          </a:p>
          <a:p>
            <a:pPr lvl="0">
              <a:spcBef>
                <a:spcPts val="500"/>
              </a:spcBef>
              <a:buFont typeface="Wingdings" panose="05000000000000000000" pitchFamily="2" charset="2"/>
              <a:buChar char="v"/>
            </a:pPr>
            <a:endParaRPr lang="en-US" sz="1400" dirty="0">
              <a:solidFill>
                <a:srgbClr val="C00000"/>
              </a:solidFill>
            </a:endParaRPr>
          </a:p>
          <a:p>
            <a:pPr lvl="0">
              <a:spcBef>
                <a:spcPts val="600"/>
              </a:spcBef>
              <a:buFont typeface="Wingdings" panose="05000000000000000000" pitchFamily="2" charset="2"/>
              <a:buChar char="v"/>
            </a:pPr>
            <a:endParaRPr lang="en-US" sz="1400" dirty="0" smtClean="0">
              <a:solidFill>
                <a:srgbClr val="C00000"/>
              </a:solidFill>
            </a:endParaRPr>
          </a:p>
          <a:p>
            <a:pPr lvl="0">
              <a:spcBef>
                <a:spcPts val="600"/>
              </a:spcBef>
              <a:buFont typeface="Wingdings" panose="05000000000000000000" pitchFamily="2" charset="2"/>
              <a:buChar char="v"/>
            </a:pPr>
            <a:endParaRPr lang="en-US" sz="1400" dirty="0">
              <a:solidFill>
                <a:srgbClr val="C00000"/>
              </a:solidFill>
            </a:endParaRPr>
          </a:p>
          <a:p>
            <a:pPr lvl="0">
              <a:spcBef>
                <a:spcPts val="600"/>
              </a:spcBef>
              <a:buFont typeface="Wingdings" panose="05000000000000000000" pitchFamily="2" charset="2"/>
              <a:buChar char="v"/>
            </a:pPr>
            <a:endParaRPr lang="en-US" sz="1400" dirty="0" smtClean="0">
              <a:solidFill>
                <a:srgbClr val="C00000"/>
              </a:solidFill>
            </a:endParaRPr>
          </a:p>
          <a:p>
            <a:pPr lvl="0">
              <a:spcBef>
                <a:spcPts val="600"/>
              </a:spcBef>
              <a:buFont typeface="Wingdings" panose="05000000000000000000" pitchFamily="2" charset="2"/>
              <a:buChar char="v"/>
            </a:pPr>
            <a:endParaRPr lang="en-US" sz="1400"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093366"/>
            <a:ext cx="914400" cy="43063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377282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Values as Qualitative Goals</a:t>
            </a:r>
            <a:endParaRPr lang="en-US" sz="2200" dirty="0">
              <a:solidFill>
                <a:srgbClr val="C00000"/>
              </a:solidFill>
            </a:endParaRPr>
          </a:p>
        </p:txBody>
      </p:sp>
      <p:sp>
        <p:nvSpPr>
          <p:cNvPr id="3" name="Content Placeholder 2"/>
          <p:cNvSpPr>
            <a:spLocks noGrp="1"/>
          </p:cNvSpPr>
          <p:nvPr>
            <p:ph idx="1"/>
          </p:nvPr>
        </p:nvSpPr>
        <p:spPr>
          <a:xfrm>
            <a:off x="914400" y="1752600"/>
            <a:ext cx="7391400" cy="4495800"/>
          </a:xfrm>
        </p:spPr>
        <p:txBody>
          <a:bodyPr>
            <a:normAutofit fontScale="85000" lnSpcReduction="10000"/>
          </a:bodyPr>
          <a:lstStyle/>
          <a:p>
            <a:pPr lvl="0"/>
            <a:r>
              <a:rPr lang="en-US" sz="2000" dirty="0" smtClean="0"/>
              <a:t>Let’s talk about direction in a company.</a:t>
            </a:r>
          </a:p>
          <a:p>
            <a:pPr lvl="0"/>
            <a:r>
              <a:rPr lang="en-US" sz="2000" dirty="0" smtClean="0"/>
              <a:t>Companies </a:t>
            </a:r>
            <a:r>
              <a:rPr lang="en-US" sz="2000" dirty="0"/>
              <a:t>direct their energies by focusing on the achievement of </a:t>
            </a:r>
            <a:r>
              <a:rPr lang="en-US" sz="2000" u="sng" dirty="0"/>
              <a:t>corporate goals</a:t>
            </a:r>
            <a:r>
              <a:rPr lang="en-US" sz="2000" dirty="0"/>
              <a:t>. </a:t>
            </a:r>
            <a:endParaRPr lang="en-US" sz="2000" dirty="0" smtClean="0"/>
          </a:p>
          <a:p>
            <a:pPr lvl="0"/>
            <a:r>
              <a:rPr lang="en-US" sz="2000" dirty="0" smtClean="0"/>
              <a:t>The </a:t>
            </a:r>
            <a:r>
              <a:rPr lang="en-US" sz="2000" dirty="0"/>
              <a:t>goal may be to achieve a </a:t>
            </a:r>
            <a:r>
              <a:rPr lang="en-US" sz="2000" b="1" u="sng" dirty="0"/>
              <a:t>quantitative</a:t>
            </a:r>
            <a:r>
              <a:rPr lang="en-US" sz="2000" dirty="0"/>
              <a:t> </a:t>
            </a:r>
            <a:r>
              <a:rPr lang="en-US" sz="2000" dirty="0" smtClean="0"/>
              <a:t>target; such as units </a:t>
            </a:r>
            <a:r>
              <a:rPr lang="en-US" sz="2000" dirty="0"/>
              <a:t>produced and </a:t>
            </a:r>
            <a:r>
              <a:rPr lang="en-US" sz="2000" dirty="0" smtClean="0"/>
              <a:t>sold, </a:t>
            </a:r>
            <a:r>
              <a:rPr lang="en-US" sz="2000" dirty="0"/>
              <a:t>or dollars of revenue and </a:t>
            </a:r>
            <a:r>
              <a:rPr lang="en-US" sz="2000" dirty="0" smtClean="0"/>
              <a:t>profit</a:t>
            </a:r>
          </a:p>
          <a:p>
            <a:pPr lvl="1"/>
            <a:r>
              <a:rPr lang="en-US" sz="1800" dirty="0" smtClean="0"/>
              <a:t>E.g. increasing sales and profits by 20% in the XYZ profit center</a:t>
            </a:r>
            <a:endParaRPr lang="en-US" sz="1800" dirty="0"/>
          </a:p>
          <a:p>
            <a:pPr>
              <a:buFont typeface="Wingdings" panose="05000000000000000000" pitchFamily="2" charset="2"/>
              <a:buChar char="v"/>
            </a:pPr>
            <a:r>
              <a:rPr lang="en-US" sz="2000" dirty="0" smtClean="0"/>
              <a:t>On the other hand the goal </a:t>
            </a:r>
            <a:r>
              <a:rPr lang="en-US" sz="2000" dirty="0"/>
              <a:t>may also be to improve the </a:t>
            </a:r>
            <a:r>
              <a:rPr lang="en-US" sz="2000" u="sng" dirty="0"/>
              <a:t>quality</a:t>
            </a:r>
            <a:r>
              <a:rPr lang="en-US" sz="2000" dirty="0"/>
              <a:t> of </a:t>
            </a:r>
            <a:r>
              <a:rPr lang="en-US" sz="2000" dirty="0" smtClean="0"/>
              <a:t>the work. E.g. - </a:t>
            </a:r>
          </a:p>
          <a:p>
            <a:pPr lvl="1">
              <a:buFont typeface="Arial" panose="020B0604020202020204" pitchFamily="34" charset="0"/>
              <a:buChar char="•"/>
            </a:pPr>
            <a:r>
              <a:rPr lang="en-US" sz="1800" dirty="0" smtClean="0">
                <a:solidFill>
                  <a:srgbClr val="C00000"/>
                </a:solidFill>
              </a:rPr>
              <a:t>To do it better</a:t>
            </a:r>
          </a:p>
          <a:p>
            <a:pPr lvl="1">
              <a:buFont typeface="Arial" panose="020B0604020202020204" pitchFamily="34" charset="0"/>
              <a:buChar char="•"/>
            </a:pPr>
            <a:r>
              <a:rPr lang="en-US" sz="1800" dirty="0" smtClean="0">
                <a:solidFill>
                  <a:srgbClr val="C00000"/>
                </a:solidFill>
              </a:rPr>
              <a:t>faster</a:t>
            </a:r>
          </a:p>
          <a:p>
            <a:pPr lvl="1">
              <a:buFont typeface="Arial" panose="020B0604020202020204" pitchFamily="34" charset="0"/>
              <a:buChar char="•"/>
            </a:pPr>
            <a:r>
              <a:rPr lang="en-US" sz="1800" dirty="0" smtClean="0">
                <a:solidFill>
                  <a:srgbClr val="C00000"/>
                </a:solidFill>
              </a:rPr>
              <a:t>more efficiently</a:t>
            </a:r>
          </a:p>
          <a:p>
            <a:pPr lvl="1">
              <a:buFont typeface="Arial" panose="020B0604020202020204" pitchFamily="34" charset="0"/>
              <a:buChar char="•"/>
            </a:pPr>
            <a:r>
              <a:rPr lang="en-US" sz="1800" dirty="0" smtClean="0">
                <a:solidFill>
                  <a:srgbClr val="C00000"/>
                </a:solidFill>
              </a:rPr>
              <a:t>more safely</a:t>
            </a:r>
          </a:p>
          <a:p>
            <a:pPr lvl="1">
              <a:buFont typeface="Arial" panose="020B0604020202020204" pitchFamily="34" charset="0"/>
              <a:buChar char="•"/>
            </a:pPr>
            <a:r>
              <a:rPr lang="en-US" sz="1800" dirty="0" smtClean="0">
                <a:solidFill>
                  <a:srgbClr val="C00000"/>
                </a:solidFill>
              </a:rPr>
              <a:t>more systematically</a:t>
            </a:r>
          </a:p>
          <a:p>
            <a:pPr lvl="1">
              <a:buFont typeface="Arial" panose="020B0604020202020204" pitchFamily="34" charset="0"/>
              <a:buChar char="•"/>
            </a:pPr>
            <a:r>
              <a:rPr lang="en-US" sz="1800" dirty="0" smtClean="0">
                <a:solidFill>
                  <a:srgbClr val="C00000"/>
                </a:solidFill>
              </a:rPr>
              <a:t>with </a:t>
            </a:r>
            <a:r>
              <a:rPr lang="en-US" sz="1800" dirty="0">
                <a:solidFill>
                  <a:srgbClr val="C00000"/>
                </a:solidFill>
              </a:rPr>
              <a:t>improved communication or </a:t>
            </a:r>
            <a:r>
              <a:rPr lang="en-US" sz="1800" dirty="0" smtClean="0">
                <a:solidFill>
                  <a:srgbClr val="C00000"/>
                </a:solidFill>
              </a:rPr>
              <a:t>coordination</a:t>
            </a:r>
          </a:p>
          <a:p>
            <a:pPr lvl="1">
              <a:buFont typeface="Arial" panose="020B0604020202020204" pitchFamily="34" charset="0"/>
              <a:buChar char="•"/>
            </a:pPr>
            <a:r>
              <a:rPr lang="en-US" sz="1800" dirty="0" smtClean="0">
                <a:solidFill>
                  <a:srgbClr val="C00000"/>
                </a:solidFill>
              </a:rPr>
              <a:t>in </a:t>
            </a:r>
            <a:r>
              <a:rPr lang="en-US" sz="1800" dirty="0">
                <a:solidFill>
                  <a:srgbClr val="C00000"/>
                </a:solidFill>
              </a:rPr>
              <a:t>a manner more pleasing to </a:t>
            </a:r>
            <a:r>
              <a:rPr lang="en-US" sz="1800" dirty="0" smtClean="0">
                <a:solidFill>
                  <a:srgbClr val="C00000"/>
                </a:solidFill>
              </a:rPr>
              <a:t>customers</a:t>
            </a:r>
          </a:p>
          <a:p>
            <a:pPr lvl="1">
              <a:buFont typeface="Arial" panose="020B0604020202020204" pitchFamily="34" charset="0"/>
              <a:buChar char="•"/>
            </a:pPr>
            <a:r>
              <a:rPr lang="en-US" sz="1800" dirty="0" smtClean="0">
                <a:solidFill>
                  <a:srgbClr val="C00000"/>
                </a:solidFill>
              </a:rPr>
              <a:t>In a way more </a:t>
            </a:r>
            <a:r>
              <a:rPr lang="en-US" sz="1800" dirty="0">
                <a:solidFill>
                  <a:srgbClr val="C00000"/>
                </a:solidFill>
              </a:rPr>
              <a:t>satisfying to </a:t>
            </a:r>
            <a:r>
              <a:rPr lang="en-US" sz="1800" dirty="0" smtClean="0">
                <a:solidFill>
                  <a:srgbClr val="C00000"/>
                </a:solidFill>
              </a:rPr>
              <a:t>employees </a:t>
            </a:r>
          </a:p>
          <a:p>
            <a:pPr>
              <a:buFont typeface="Wingdings" panose="05000000000000000000" pitchFamily="2" charset="2"/>
              <a:buChar char="v"/>
            </a:pPr>
            <a:r>
              <a:rPr lang="en-US" sz="2000" dirty="0" smtClean="0"/>
              <a:t>These </a:t>
            </a:r>
            <a:r>
              <a:rPr lang="en-US" sz="2000" b="1" u="sng" dirty="0" smtClean="0"/>
              <a:t>qualitative</a:t>
            </a:r>
            <a:r>
              <a:rPr lang="en-US" sz="2000" dirty="0"/>
              <a:t> </a:t>
            </a:r>
            <a:r>
              <a:rPr lang="en-US" sz="2000" dirty="0" smtClean="0"/>
              <a:t>goals </a:t>
            </a:r>
            <a:r>
              <a:rPr lang="en-US" sz="2000" dirty="0"/>
              <a:t>are what we mean by </a:t>
            </a:r>
            <a:r>
              <a:rPr lang="en-US" sz="2000" b="1" dirty="0">
                <a:solidFill>
                  <a:srgbClr val="C00000"/>
                </a:solidFill>
              </a:rPr>
              <a:t>corporate</a:t>
            </a:r>
            <a:r>
              <a:rPr lang="en-US" sz="2000" b="1" dirty="0"/>
              <a:t> </a:t>
            </a:r>
            <a:r>
              <a:rPr lang="en-US" sz="2000" b="1" dirty="0">
                <a:solidFill>
                  <a:srgbClr val="C00000"/>
                </a:solidFill>
              </a:rPr>
              <a:t>values</a:t>
            </a:r>
            <a:r>
              <a:rPr lang="en-US" sz="2000" dirty="0"/>
              <a:t>.</a:t>
            </a:r>
          </a:p>
          <a:p>
            <a:pPr lvl="0">
              <a:buFont typeface="Wingdings" panose="05000000000000000000" pitchFamily="2" charset="2"/>
              <a:buChar char="v"/>
            </a:pPr>
            <a:endParaRPr lang="en-US" sz="2000" dirty="0">
              <a:solidFill>
                <a:srgbClr val="C00000"/>
              </a:solidFill>
            </a:endParaRPr>
          </a:p>
          <a:p>
            <a:pPr marL="0" indent="0">
              <a:buNone/>
            </a:pPr>
            <a:endParaRPr lang="en-US" sz="2000"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1" y="1091609"/>
            <a:ext cx="609600" cy="5677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91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heel(1)">
                                      <p:cBhvr>
                                        <p:cTn id="7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505047"/>
          </a:xfrm>
        </p:spPr>
        <p:txBody>
          <a:bodyPr>
            <a:normAutofit/>
          </a:bodyPr>
          <a:lstStyle/>
          <a:p>
            <a:r>
              <a:rPr lang="en-US" sz="2200" dirty="0" smtClean="0"/>
              <a:t>Case Study:</a:t>
            </a:r>
            <a:r>
              <a:rPr lang="en-US" sz="2200" dirty="0" smtClean="0">
                <a:solidFill>
                  <a:srgbClr val="C00000"/>
                </a:solidFill>
              </a:rPr>
              <a:t> Bang and Olufsen</a:t>
            </a:r>
            <a:endParaRPr lang="en-US" sz="2200" dirty="0">
              <a:solidFill>
                <a:srgbClr val="C00000"/>
              </a:solidFill>
            </a:endParaRPr>
          </a:p>
        </p:txBody>
      </p:sp>
      <p:sp>
        <p:nvSpPr>
          <p:cNvPr id="3" name="Content Placeholder 2"/>
          <p:cNvSpPr>
            <a:spLocks noGrp="1"/>
          </p:cNvSpPr>
          <p:nvPr>
            <p:ph idx="1"/>
          </p:nvPr>
        </p:nvSpPr>
        <p:spPr>
          <a:xfrm>
            <a:off x="914400" y="1828800"/>
            <a:ext cx="7391400" cy="4495800"/>
          </a:xfrm>
        </p:spPr>
        <p:txBody>
          <a:bodyPr>
            <a:normAutofit fontScale="55000" lnSpcReduction="20000"/>
          </a:bodyPr>
          <a:lstStyle/>
          <a:p>
            <a:pPr lvl="0">
              <a:spcBef>
                <a:spcPts val="600"/>
              </a:spcBef>
              <a:buFont typeface="Wingdings" panose="05000000000000000000" pitchFamily="2" charset="2"/>
              <a:buChar char="v"/>
            </a:pPr>
            <a:r>
              <a:rPr lang="en-US" sz="2900" dirty="0" smtClean="0"/>
              <a:t>Bang and Olufsen makes high-end entertainment systems, and are renowned worldwide for being state of the art.</a:t>
            </a:r>
          </a:p>
          <a:p>
            <a:pPr lvl="0">
              <a:spcBef>
                <a:spcPts val="600"/>
              </a:spcBef>
              <a:buFont typeface="Wingdings" panose="05000000000000000000" pitchFamily="2" charset="2"/>
              <a:buChar char="v"/>
            </a:pPr>
            <a:r>
              <a:rPr lang="en-US" sz="2900" dirty="0" smtClean="0"/>
              <a:t>But at one point it had </a:t>
            </a:r>
            <a:r>
              <a:rPr lang="en-US" sz="2900" dirty="0" smtClean="0">
                <a:solidFill>
                  <a:srgbClr val="C00000"/>
                </a:solidFill>
              </a:rPr>
              <a:t>no growth in sales for three years in a row.</a:t>
            </a:r>
          </a:p>
          <a:p>
            <a:pPr lvl="0">
              <a:spcBef>
                <a:spcPts val="600"/>
              </a:spcBef>
              <a:buFont typeface="Wingdings" panose="05000000000000000000" pitchFamily="2" charset="2"/>
              <a:buChar char="v"/>
            </a:pPr>
            <a:r>
              <a:rPr lang="en-US" sz="2900" dirty="0" smtClean="0"/>
              <a:t>When it was seeking to expand its product line and revenues it found </a:t>
            </a:r>
            <a:r>
              <a:rPr lang="en-US" sz="2900" dirty="0"/>
              <a:t>an opportunity not externally, but </a:t>
            </a:r>
            <a:r>
              <a:rPr lang="en-US" sz="2900" dirty="0" smtClean="0"/>
              <a:t>internally.</a:t>
            </a:r>
          </a:p>
          <a:p>
            <a:pPr lvl="0">
              <a:spcBef>
                <a:spcPts val="600"/>
              </a:spcBef>
              <a:buFont typeface="Wingdings" panose="05000000000000000000" pitchFamily="2" charset="2"/>
              <a:buChar char="v"/>
            </a:pPr>
            <a:r>
              <a:rPr lang="en-US" sz="2900" dirty="0" smtClean="0">
                <a:solidFill>
                  <a:srgbClr val="C00000"/>
                </a:solidFill>
              </a:rPr>
              <a:t>It applied the business value of </a:t>
            </a:r>
            <a:r>
              <a:rPr lang="en-US" sz="2900" b="1" dirty="0" smtClean="0">
                <a:solidFill>
                  <a:srgbClr val="C00000"/>
                </a:solidFill>
              </a:rPr>
              <a:t>great </a:t>
            </a:r>
            <a:r>
              <a:rPr lang="en-US" sz="2900" b="1" dirty="0">
                <a:solidFill>
                  <a:srgbClr val="C00000"/>
                </a:solidFill>
              </a:rPr>
              <a:t>customer service</a:t>
            </a:r>
            <a:r>
              <a:rPr lang="en-US" sz="2900" b="1" dirty="0" smtClean="0">
                <a:solidFill>
                  <a:srgbClr val="C00000"/>
                </a:solidFill>
              </a:rPr>
              <a:t>.</a:t>
            </a:r>
          </a:p>
          <a:p>
            <a:pPr lvl="0">
              <a:spcBef>
                <a:spcPts val="600"/>
              </a:spcBef>
              <a:buFont typeface="Wingdings" panose="05000000000000000000" pitchFamily="2" charset="2"/>
              <a:buChar char="v"/>
            </a:pPr>
            <a:r>
              <a:rPr lang="en-US" sz="2900" dirty="0" smtClean="0"/>
              <a:t>How did they do it?</a:t>
            </a:r>
            <a:endParaRPr lang="en-US" sz="2900" dirty="0"/>
          </a:p>
          <a:p>
            <a:pPr lvl="1">
              <a:spcBef>
                <a:spcPts val="400"/>
              </a:spcBef>
              <a:buFont typeface="Wingdings" panose="05000000000000000000" pitchFamily="2" charset="2"/>
              <a:buChar char="q"/>
            </a:pPr>
            <a:r>
              <a:rPr lang="en-US" sz="2500" dirty="0">
                <a:solidFill>
                  <a:srgbClr val="0000CC"/>
                </a:solidFill>
              </a:rPr>
              <a:t>They got virtually everyone in the company involved.</a:t>
            </a:r>
          </a:p>
          <a:p>
            <a:pPr lvl="1">
              <a:spcBef>
                <a:spcPts val="400"/>
              </a:spcBef>
              <a:buFont typeface="Wingdings" panose="05000000000000000000" pitchFamily="2" charset="2"/>
              <a:buChar char="q"/>
            </a:pPr>
            <a:r>
              <a:rPr lang="en-US" sz="2500" dirty="0" smtClean="0">
                <a:solidFill>
                  <a:srgbClr val="0000CC"/>
                </a:solidFill>
              </a:rPr>
              <a:t>They brought </a:t>
            </a:r>
            <a:r>
              <a:rPr lang="en-US" sz="2500" dirty="0">
                <a:solidFill>
                  <a:srgbClr val="0000CC"/>
                </a:solidFill>
              </a:rPr>
              <a:t>in a consultant to work with groups of employees to define what customer service should mean to the company and elicit their ideas on how to improve it. </a:t>
            </a:r>
            <a:endParaRPr lang="en-US" sz="2500" dirty="0" smtClean="0">
              <a:solidFill>
                <a:srgbClr val="0000CC"/>
              </a:solidFill>
            </a:endParaRPr>
          </a:p>
          <a:p>
            <a:pPr lvl="2">
              <a:spcBef>
                <a:spcPts val="400"/>
              </a:spcBef>
              <a:buFont typeface="Wingdings" panose="05000000000000000000" pitchFamily="2" charset="2"/>
              <a:buChar char="§"/>
            </a:pPr>
            <a:r>
              <a:rPr lang="en-US" sz="2400" dirty="0" smtClean="0"/>
              <a:t>The </a:t>
            </a:r>
            <a:r>
              <a:rPr lang="en-US" sz="2400" dirty="0"/>
              <a:t>idea seemed to appeal to everyone and it caught on.</a:t>
            </a:r>
          </a:p>
          <a:p>
            <a:pPr lvl="1">
              <a:spcBef>
                <a:spcPts val="400"/>
              </a:spcBef>
              <a:buFont typeface="Wingdings" panose="05000000000000000000" pitchFamily="2" charset="2"/>
              <a:buChar char="q"/>
            </a:pPr>
            <a:r>
              <a:rPr lang="en-US" sz="2500" dirty="0">
                <a:solidFill>
                  <a:srgbClr val="0000CC"/>
                </a:solidFill>
              </a:rPr>
              <a:t>These efforts </a:t>
            </a:r>
            <a:r>
              <a:rPr lang="en-US" sz="2500" b="1" dirty="0">
                <a:solidFill>
                  <a:srgbClr val="0000CC"/>
                </a:solidFill>
              </a:rPr>
              <a:t>generated tremendous energy and </a:t>
            </a:r>
            <a:r>
              <a:rPr lang="en-US" sz="2500" b="1" dirty="0" smtClean="0">
                <a:solidFill>
                  <a:srgbClr val="0000CC"/>
                </a:solidFill>
              </a:rPr>
              <a:t>excitement</a:t>
            </a:r>
            <a:r>
              <a:rPr lang="en-US" sz="2500" dirty="0" smtClean="0">
                <a:solidFill>
                  <a:srgbClr val="0000CC"/>
                </a:solidFill>
              </a:rPr>
              <a:t>.</a:t>
            </a:r>
          </a:p>
          <a:p>
            <a:pPr lvl="2">
              <a:spcBef>
                <a:spcPts val="400"/>
              </a:spcBef>
              <a:buFont typeface="Wingdings" panose="05000000000000000000" pitchFamily="2" charset="2"/>
              <a:buChar char="§"/>
            </a:pPr>
            <a:r>
              <a:rPr lang="en-US" sz="2400" dirty="0" smtClean="0"/>
              <a:t>Employees </a:t>
            </a:r>
            <a:r>
              <a:rPr lang="en-US" sz="2400" dirty="0"/>
              <a:t>became more active and enthusiastic. </a:t>
            </a:r>
            <a:endParaRPr lang="en-US" sz="2400" dirty="0" smtClean="0"/>
          </a:p>
          <a:p>
            <a:pPr lvl="2">
              <a:spcBef>
                <a:spcPts val="400"/>
              </a:spcBef>
              <a:buFont typeface="Wingdings" panose="05000000000000000000" pitchFamily="2" charset="2"/>
              <a:buChar char="§"/>
            </a:pPr>
            <a:r>
              <a:rPr lang="en-US" sz="2400" dirty="0" smtClean="0"/>
              <a:t>Customers </a:t>
            </a:r>
            <a:r>
              <a:rPr lang="en-US" sz="2400" dirty="0"/>
              <a:t>began to look on the company differently, as a friend and a partner</a:t>
            </a:r>
            <a:r>
              <a:rPr lang="en-US" dirty="0"/>
              <a:t>. </a:t>
            </a:r>
            <a:endParaRPr lang="en-US" sz="1800" dirty="0"/>
          </a:p>
          <a:p>
            <a:pPr>
              <a:spcBef>
                <a:spcPts val="600"/>
              </a:spcBef>
              <a:buFont typeface="Wingdings" panose="05000000000000000000" pitchFamily="2" charset="2"/>
              <a:buChar char="v"/>
            </a:pPr>
            <a:r>
              <a:rPr lang="en-US" sz="2900" dirty="0"/>
              <a:t>By the end of the year, Bang </a:t>
            </a:r>
            <a:r>
              <a:rPr lang="en-US" sz="2900" dirty="0" smtClean="0"/>
              <a:t>and </a:t>
            </a:r>
            <a:r>
              <a:rPr lang="en-US" sz="2900" dirty="0"/>
              <a:t>Olufsen was rated </a:t>
            </a:r>
            <a:r>
              <a:rPr lang="en-US" sz="2900" b="1" dirty="0"/>
              <a:t>the best customer service company</a:t>
            </a:r>
            <a:r>
              <a:rPr lang="en-US" sz="2900" dirty="0"/>
              <a:t> by specialty home entertainment </a:t>
            </a:r>
            <a:r>
              <a:rPr lang="en-US" sz="2900" dirty="0" smtClean="0"/>
              <a:t>retailers in the world. </a:t>
            </a:r>
          </a:p>
          <a:p>
            <a:pPr>
              <a:spcBef>
                <a:spcPts val="600"/>
              </a:spcBef>
              <a:buFont typeface="Wingdings" panose="05000000000000000000" pitchFamily="2" charset="2"/>
              <a:buChar char="v"/>
            </a:pPr>
            <a:r>
              <a:rPr lang="en-US" sz="2900" dirty="0" smtClean="0"/>
              <a:t>And </a:t>
            </a:r>
            <a:r>
              <a:rPr lang="en-US" sz="2900" dirty="0"/>
              <a:t>after three years of no growth, </a:t>
            </a:r>
            <a:r>
              <a:rPr lang="en-US" sz="2900" dirty="0">
                <a:solidFill>
                  <a:srgbClr val="0000CC"/>
                </a:solidFill>
              </a:rPr>
              <a:t>the company's sales grew by 35%. </a:t>
            </a:r>
            <a:endParaRPr lang="en-US" sz="2900" dirty="0" smtClean="0">
              <a:solidFill>
                <a:srgbClr val="0000CC"/>
              </a:solidFill>
            </a:endParaRPr>
          </a:p>
          <a:p>
            <a:pPr>
              <a:spcBef>
                <a:spcPts val="600"/>
              </a:spcBef>
              <a:buFont typeface="Wingdings" panose="05000000000000000000" pitchFamily="2" charset="2"/>
              <a:buChar char="v"/>
            </a:pPr>
            <a:r>
              <a:rPr lang="en-US" sz="2900" b="1" dirty="0" smtClean="0">
                <a:solidFill>
                  <a:srgbClr val="FF0000"/>
                </a:solidFill>
              </a:rPr>
              <a:t>That </a:t>
            </a:r>
            <a:r>
              <a:rPr lang="en-US" sz="2900" b="1" dirty="0">
                <a:solidFill>
                  <a:srgbClr val="FF0000"/>
                </a:solidFill>
              </a:rPr>
              <a:t>is the power of </a:t>
            </a:r>
            <a:r>
              <a:rPr lang="en-US" sz="2900" b="1" dirty="0" smtClean="0">
                <a:solidFill>
                  <a:srgbClr val="FF0000"/>
                </a:solidFill>
              </a:rPr>
              <a:t>applying business values</a:t>
            </a:r>
            <a:r>
              <a:rPr lang="en-US" sz="2900" dirty="0" smtClean="0">
                <a:solidFill>
                  <a:srgbClr val="FF0000"/>
                </a:solidFill>
              </a:rPr>
              <a:t>.</a:t>
            </a:r>
            <a:endParaRPr lang="en-US" sz="29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528" y="1066800"/>
            <a:ext cx="804472" cy="533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308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heel(1)">
                                      <p:cBhvr>
                                        <p:cTn id="7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Infinite Power of Values</a:t>
            </a:r>
            <a:endParaRPr lang="en-US" sz="2200" dirty="0">
              <a:solidFill>
                <a:srgbClr val="C00000"/>
              </a:solidFill>
            </a:endParaRPr>
          </a:p>
        </p:txBody>
      </p:sp>
      <p:sp>
        <p:nvSpPr>
          <p:cNvPr id="3" name="Content Placeholder 2"/>
          <p:cNvSpPr>
            <a:spLocks noGrp="1"/>
          </p:cNvSpPr>
          <p:nvPr>
            <p:ph idx="1"/>
          </p:nvPr>
        </p:nvSpPr>
        <p:spPr>
          <a:xfrm>
            <a:off x="914400" y="1676400"/>
            <a:ext cx="7391400" cy="4572000"/>
          </a:xfrm>
        </p:spPr>
        <p:txBody>
          <a:bodyPr>
            <a:noAutofit/>
          </a:bodyPr>
          <a:lstStyle/>
          <a:p>
            <a:pPr lvl="0">
              <a:spcBef>
                <a:spcPts val="500"/>
              </a:spcBef>
              <a:buFont typeface="Wingdings" panose="05000000000000000000" pitchFamily="2" charset="2"/>
              <a:buChar char="v"/>
            </a:pPr>
            <a:r>
              <a:rPr lang="en-US" sz="1400" b="1" dirty="0" smtClean="0">
                <a:solidFill>
                  <a:srgbClr val="C00000"/>
                </a:solidFill>
              </a:rPr>
              <a:t>Why then do values have this special power?</a:t>
            </a:r>
          </a:p>
          <a:p>
            <a:pPr lvl="0">
              <a:spcBef>
                <a:spcPts val="500"/>
              </a:spcBef>
              <a:buFont typeface="Wingdings" panose="05000000000000000000" pitchFamily="2" charset="2"/>
              <a:buChar char="v"/>
            </a:pPr>
            <a:r>
              <a:rPr lang="en-US" sz="1400" b="1" dirty="0" smtClean="0"/>
              <a:t>It is because they </a:t>
            </a:r>
            <a:r>
              <a:rPr lang="en-US" sz="1400" b="1" dirty="0">
                <a:solidFill>
                  <a:srgbClr val="0000CC"/>
                </a:solidFill>
              </a:rPr>
              <a:t>motivate </a:t>
            </a:r>
            <a:r>
              <a:rPr lang="en-US" sz="1400" b="1" dirty="0" smtClean="0">
                <a:solidFill>
                  <a:srgbClr val="0000CC"/>
                </a:solidFill>
              </a:rPr>
              <a:t>people</a:t>
            </a:r>
            <a:r>
              <a:rPr lang="en-US" sz="1400" b="1" dirty="0" smtClean="0"/>
              <a:t>. It inspires them to work harder, better, and more enthusiastically.</a:t>
            </a:r>
          </a:p>
          <a:p>
            <a:pPr lvl="0">
              <a:spcBef>
                <a:spcPts val="500"/>
              </a:spcBef>
              <a:buFont typeface="Wingdings" panose="05000000000000000000" pitchFamily="2" charset="2"/>
              <a:buChar char="v"/>
            </a:pPr>
            <a:r>
              <a:rPr lang="en-US" sz="1400" b="1" dirty="0" smtClean="0"/>
              <a:t>That in turn </a:t>
            </a:r>
            <a:r>
              <a:rPr lang="en-US" sz="1400" b="1" dirty="0" smtClean="0">
                <a:solidFill>
                  <a:srgbClr val="0000CC"/>
                </a:solidFill>
              </a:rPr>
              <a:t>releases a tremendous amount of energy</a:t>
            </a:r>
            <a:r>
              <a:rPr lang="en-US" sz="1400" b="1" dirty="0" smtClean="0"/>
              <a:t> in the company for accomplishment. </a:t>
            </a:r>
            <a:endParaRPr lang="en-US" sz="1400" b="1" dirty="0"/>
          </a:p>
          <a:p>
            <a:pPr lvl="0">
              <a:spcBef>
                <a:spcPts val="500"/>
              </a:spcBef>
              <a:buFont typeface="Wingdings" panose="05000000000000000000" pitchFamily="2" charset="2"/>
              <a:buChar char="v"/>
            </a:pPr>
            <a:r>
              <a:rPr lang="en-US" sz="1400" b="1" dirty="0" smtClean="0">
                <a:solidFill>
                  <a:srgbClr val="0000CC"/>
                </a:solidFill>
              </a:rPr>
              <a:t>Productivity soars, and </a:t>
            </a:r>
            <a:r>
              <a:rPr lang="en-US" sz="1400" b="1" dirty="0" smtClean="0">
                <a:solidFill>
                  <a:srgbClr val="FF0000"/>
                </a:solidFill>
              </a:rPr>
              <a:t>so do profits</a:t>
            </a:r>
            <a:r>
              <a:rPr lang="en-US" sz="1400" b="1" dirty="0" smtClean="0">
                <a:solidFill>
                  <a:srgbClr val="0000CC"/>
                </a:solidFill>
              </a:rPr>
              <a:t>.</a:t>
            </a:r>
          </a:p>
          <a:p>
            <a:pPr lvl="1">
              <a:spcBef>
                <a:spcPts val="500"/>
              </a:spcBef>
              <a:buFont typeface="Wingdings" panose="05000000000000000000" pitchFamily="2" charset="2"/>
              <a:buChar char="v"/>
            </a:pPr>
            <a:r>
              <a:rPr lang="en-US" sz="1200" dirty="0" smtClean="0">
                <a:solidFill>
                  <a:srgbClr val="0000CC"/>
                </a:solidFill>
              </a:rPr>
              <a:t>That’s what happened at Bang and Olufsen, and countless other companies who have enthusiastically applied business values to their work</a:t>
            </a:r>
          </a:p>
          <a:p>
            <a:pPr lvl="0">
              <a:spcBef>
                <a:spcPts val="500"/>
              </a:spcBef>
              <a:buFont typeface="Wingdings" panose="05000000000000000000" pitchFamily="2" charset="2"/>
              <a:buChar char="v"/>
            </a:pPr>
            <a:r>
              <a:rPr lang="en-US" sz="1400" b="1" dirty="0" smtClean="0"/>
              <a:t>Values not only motivate people in their jobs, but </a:t>
            </a:r>
            <a:r>
              <a:rPr lang="en-US" sz="1400" b="1" dirty="0" smtClean="0">
                <a:solidFill>
                  <a:srgbClr val="0000CC"/>
                </a:solidFill>
              </a:rPr>
              <a:t>inspire them </a:t>
            </a:r>
            <a:r>
              <a:rPr lang="en-US" sz="1400" b="1" u="sng" dirty="0" smtClean="0">
                <a:solidFill>
                  <a:srgbClr val="0000CC"/>
                </a:solidFill>
              </a:rPr>
              <a:t>to work </a:t>
            </a:r>
            <a:r>
              <a:rPr lang="en-US" sz="1400" b="1" u="sng" dirty="0">
                <a:solidFill>
                  <a:srgbClr val="0000CC"/>
                </a:solidFill>
              </a:rPr>
              <a:t>together collectively</a:t>
            </a:r>
            <a:r>
              <a:rPr lang="en-US" sz="1400" b="1" dirty="0"/>
              <a:t> to improve overall corporate performance</a:t>
            </a:r>
            <a:r>
              <a:rPr lang="en-US" sz="1400" b="1" dirty="0" smtClean="0"/>
              <a:t>.</a:t>
            </a:r>
          </a:p>
          <a:p>
            <a:pPr lvl="1">
              <a:spcBef>
                <a:spcPts val="500"/>
              </a:spcBef>
              <a:buFont typeface="Wingdings" panose="05000000000000000000" pitchFamily="2" charset="2"/>
              <a:buChar char="v"/>
            </a:pPr>
            <a:r>
              <a:rPr lang="en-US" sz="1200" dirty="0" smtClean="0">
                <a:solidFill>
                  <a:srgbClr val="0000CC"/>
                </a:solidFill>
              </a:rPr>
              <a:t>Again that’s what happened at BandO and so many other firms.</a:t>
            </a:r>
          </a:p>
          <a:p>
            <a:pPr lvl="0">
              <a:spcBef>
                <a:spcPts val="500"/>
              </a:spcBef>
              <a:buFont typeface="Wingdings" panose="05000000000000000000" pitchFamily="2" charset="2"/>
              <a:buChar char="v"/>
            </a:pPr>
            <a:r>
              <a:rPr lang="en-US" sz="1400" dirty="0" smtClean="0">
                <a:solidFill>
                  <a:srgbClr val="C00000"/>
                </a:solidFill>
              </a:rPr>
              <a:t>But what about material results?</a:t>
            </a:r>
          </a:p>
          <a:p>
            <a:pPr lvl="0">
              <a:spcBef>
                <a:spcPts val="500"/>
              </a:spcBef>
              <a:buFont typeface="Wingdings" panose="05000000000000000000" pitchFamily="2" charset="2"/>
              <a:buChar char="v"/>
            </a:pPr>
            <a:r>
              <a:rPr lang="en-US" sz="1400" b="1" dirty="0" smtClean="0"/>
              <a:t>Values </a:t>
            </a:r>
            <a:r>
              <a:rPr lang="en-US" sz="1400" b="1" dirty="0"/>
              <a:t>promote </a:t>
            </a:r>
            <a:r>
              <a:rPr lang="en-US" sz="1400" b="1" dirty="0" smtClean="0"/>
              <a:t>vast productivity gains, and thus </a:t>
            </a:r>
            <a:r>
              <a:rPr lang="en-US" sz="1400" b="1" dirty="0" smtClean="0">
                <a:solidFill>
                  <a:srgbClr val="0000CC"/>
                </a:solidFill>
              </a:rPr>
              <a:t>non-stop </a:t>
            </a:r>
            <a:r>
              <a:rPr lang="en-US" sz="1400" b="1" dirty="0">
                <a:solidFill>
                  <a:srgbClr val="0000CC"/>
                </a:solidFill>
              </a:rPr>
              <a:t>expansion</a:t>
            </a:r>
          </a:p>
          <a:p>
            <a:pPr lvl="0">
              <a:spcBef>
                <a:spcPts val="500"/>
              </a:spcBef>
              <a:buFont typeface="Wingdings" panose="05000000000000000000" pitchFamily="2" charset="2"/>
              <a:buChar char="v"/>
            </a:pPr>
            <a:r>
              <a:rPr lang="en-US" sz="1400" dirty="0" smtClean="0">
                <a:solidFill>
                  <a:srgbClr val="C00000"/>
                </a:solidFill>
              </a:rPr>
              <a:t>But how much expansion can values generate?</a:t>
            </a:r>
          </a:p>
          <a:p>
            <a:pPr lvl="0">
              <a:spcBef>
                <a:spcPts val="500"/>
              </a:spcBef>
              <a:buFont typeface="Wingdings" panose="05000000000000000000" pitchFamily="2" charset="2"/>
              <a:buChar char="v"/>
            </a:pPr>
            <a:r>
              <a:rPr lang="en-US" sz="1400" b="1" dirty="0" smtClean="0">
                <a:solidFill>
                  <a:srgbClr val="0000CC"/>
                </a:solidFill>
              </a:rPr>
              <a:t>Values </a:t>
            </a:r>
            <a:r>
              <a:rPr lang="en-US" sz="1400" b="1" dirty="0">
                <a:solidFill>
                  <a:srgbClr val="0000CC"/>
                </a:solidFill>
              </a:rPr>
              <a:t>have no limit of scope</a:t>
            </a:r>
            <a:r>
              <a:rPr lang="en-US" sz="1400" dirty="0"/>
              <a:t>, for they can never be fully and finally achieved. </a:t>
            </a:r>
            <a:endParaRPr lang="en-US" sz="1400" dirty="0" smtClean="0"/>
          </a:p>
          <a:p>
            <a:pPr lvl="0">
              <a:spcBef>
                <a:spcPts val="500"/>
              </a:spcBef>
              <a:buFont typeface="Wingdings" panose="05000000000000000000" pitchFamily="2" charset="2"/>
              <a:buChar char="v"/>
            </a:pPr>
            <a:r>
              <a:rPr lang="en-US" sz="1400" dirty="0" smtClean="0"/>
              <a:t>They </a:t>
            </a:r>
            <a:r>
              <a:rPr lang="en-US" sz="1400" dirty="0"/>
              <a:t>are like ever-receding or never-ending goals. </a:t>
            </a:r>
            <a:r>
              <a:rPr lang="en-US" sz="1400" b="1" dirty="0">
                <a:solidFill>
                  <a:srgbClr val="0000CC"/>
                </a:solidFill>
              </a:rPr>
              <a:t>Their </a:t>
            </a:r>
            <a:r>
              <a:rPr lang="en-US" sz="1400" b="1" u="sng" dirty="0">
                <a:solidFill>
                  <a:srgbClr val="0000CC"/>
                </a:solidFill>
              </a:rPr>
              <a:t>potential </a:t>
            </a:r>
            <a:r>
              <a:rPr lang="en-US" sz="1400" b="1" u="sng" dirty="0" smtClean="0">
                <a:solidFill>
                  <a:srgbClr val="0000CC"/>
                </a:solidFill>
              </a:rPr>
              <a:t>thus is </a:t>
            </a:r>
            <a:r>
              <a:rPr lang="en-US" sz="1400" b="1" u="sng" dirty="0">
                <a:solidFill>
                  <a:srgbClr val="0000CC"/>
                </a:solidFill>
              </a:rPr>
              <a:t>endless and infinite. </a:t>
            </a:r>
            <a:endParaRPr lang="en-US" sz="1400" b="1" u="sng"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125989"/>
            <a:ext cx="634409" cy="3806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19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Precise Measurements of Performance</a:t>
            </a:r>
            <a:endParaRPr lang="en-US" sz="2200" dirty="0">
              <a:solidFill>
                <a:srgbClr val="C00000"/>
              </a:solidFill>
            </a:endParaRPr>
          </a:p>
        </p:txBody>
      </p:sp>
      <p:sp>
        <p:nvSpPr>
          <p:cNvPr id="3" name="Content Placeholder 2"/>
          <p:cNvSpPr>
            <a:spLocks noGrp="1"/>
          </p:cNvSpPr>
          <p:nvPr>
            <p:ph idx="1"/>
          </p:nvPr>
        </p:nvSpPr>
        <p:spPr>
          <a:xfrm>
            <a:off x="914400" y="1676400"/>
            <a:ext cx="7391400" cy="4572000"/>
          </a:xfrm>
        </p:spPr>
        <p:txBody>
          <a:bodyPr>
            <a:normAutofit fontScale="92500" lnSpcReduction="10000"/>
          </a:bodyPr>
          <a:lstStyle/>
          <a:p>
            <a:pPr lvl="0">
              <a:spcBef>
                <a:spcPts val="600"/>
              </a:spcBef>
              <a:buFont typeface="Wingdings" panose="05000000000000000000" pitchFamily="2" charset="2"/>
              <a:buChar char="v"/>
            </a:pPr>
            <a:r>
              <a:rPr lang="en-US" sz="1600" dirty="0" smtClean="0">
                <a:solidFill>
                  <a:srgbClr val="C00000"/>
                </a:solidFill>
              </a:rPr>
              <a:t>And yet there is a little perception problem when it comes to values.</a:t>
            </a:r>
          </a:p>
          <a:p>
            <a:pPr lvl="0">
              <a:spcBef>
                <a:spcPts val="600"/>
              </a:spcBef>
              <a:buFont typeface="Wingdings" panose="05000000000000000000" pitchFamily="2" charset="2"/>
              <a:buChar char="v"/>
            </a:pPr>
            <a:r>
              <a:rPr lang="en-US" sz="1600" b="1" dirty="0" smtClean="0"/>
              <a:t>Some tend to think of values as something </a:t>
            </a:r>
            <a:r>
              <a:rPr lang="en-US" sz="1600" b="1" i="1" dirty="0" smtClean="0"/>
              <a:t>subjective</a:t>
            </a:r>
            <a:r>
              <a:rPr lang="en-US" sz="1600" b="1" dirty="0" smtClean="0"/>
              <a:t>, even </a:t>
            </a:r>
            <a:r>
              <a:rPr lang="en-US" sz="1600" b="1" i="1" dirty="0" smtClean="0"/>
              <a:t>nebulous</a:t>
            </a:r>
            <a:r>
              <a:rPr lang="en-US" sz="1600" b="1" dirty="0" smtClean="0"/>
              <a:t> compared to our quantitative goals which seem more objective.</a:t>
            </a:r>
          </a:p>
          <a:p>
            <a:pPr lvl="1">
              <a:spcBef>
                <a:spcPts val="600"/>
              </a:spcBef>
              <a:buFont typeface="Wingdings" panose="05000000000000000000" pitchFamily="2" charset="2"/>
              <a:buChar char="v"/>
            </a:pPr>
            <a:r>
              <a:rPr lang="en-US" sz="1400" dirty="0" smtClean="0">
                <a:solidFill>
                  <a:srgbClr val="0000CC"/>
                </a:solidFill>
              </a:rPr>
              <a:t>E.g. “Concern for the well-being of </a:t>
            </a:r>
            <a:r>
              <a:rPr lang="en-US" sz="1400" dirty="0">
                <a:solidFill>
                  <a:srgbClr val="0000CC"/>
                </a:solidFill>
              </a:rPr>
              <a:t>o</a:t>
            </a:r>
            <a:r>
              <a:rPr lang="en-US" sz="1400" dirty="0" smtClean="0">
                <a:solidFill>
                  <a:srgbClr val="0000CC"/>
                </a:solidFill>
              </a:rPr>
              <a:t>ur </a:t>
            </a:r>
            <a:r>
              <a:rPr lang="en-US" sz="1400" dirty="0">
                <a:solidFill>
                  <a:srgbClr val="0000CC"/>
                </a:solidFill>
              </a:rPr>
              <a:t>p</a:t>
            </a:r>
            <a:r>
              <a:rPr lang="en-US" sz="1400" dirty="0" smtClean="0">
                <a:solidFill>
                  <a:srgbClr val="0000CC"/>
                </a:solidFill>
              </a:rPr>
              <a:t>eople” may seem vague compared to “increase market share by 25% in our new division.”</a:t>
            </a:r>
          </a:p>
          <a:p>
            <a:pPr lvl="0">
              <a:spcBef>
                <a:spcPts val="600"/>
              </a:spcBef>
              <a:buFont typeface="Wingdings" panose="05000000000000000000" pitchFamily="2" charset="2"/>
              <a:buChar char="v"/>
            </a:pPr>
            <a:r>
              <a:rPr lang="en-US" sz="1600" dirty="0" smtClean="0"/>
              <a:t>And yet values are really </a:t>
            </a:r>
            <a:r>
              <a:rPr lang="en-US" sz="1600" b="1" u="sng" dirty="0" smtClean="0">
                <a:solidFill>
                  <a:srgbClr val="0000CC"/>
                </a:solidFill>
              </a:rPr>
              <a:t>precise measurement of performance</a:t>
            </a:r>
            <a:r>
              <a:rPr lang="en-US" sz="1600" b="1" dirty="0" smtClean="0">
                <a:solidFill>
                  <a:srgbClr val="0000CC"/>
                </a:solidFill>
              </a:rPr>
              <a:t> </a:t>
            </a:r>
            <a:r>
              <a:rPr lang="en-US" sz="1600" dirty="0" smtClean="0"/>
              <a:t>on work that when implemented enable </a:t>
            </a:r>
            <a:r>
              <a:rPr lang="en-US" sz="1600" dirty="0" smtClean="0">
                <a:solidFill>
                  <a:srgbClr val="0000CC"/>
                </a:solidFill>
              </a:rPr>
              <a:t>vast productivity</a:t>
            </a:r>
            <a:r>
              <a:rPr lang="en-US" sz="1600" dirty="0" smtClean="0"/>
              <a:t>, and thus </a:t>
            </a:r>
            <a:r>
              <a:rPr lang="en-US" sz="1600" dirty="0" smtClean="0">
                <a:solidFill>
                  <a:srgbClr val="0000CC"/>
                </a:solidFill>
              </a:rPr>
              <a:t>enormous profits</a:t>
            </a:r>
            <a:r>
              <a:rPr lang="en-US" sz="1600" dirty="0" smtClean="0"/>
              <a:t>.</a:t>
            </a:r>
          </a:p>
          <a:p>
            <a:pPr lvl="0">
              <a:spcBef>
                <a:spcPts val="600"/>
              </a:spcBef>
              <a:buFont typeface="Wingdings" panose="05000000000000000000" pitchFamily="2" charset="2"/>
              <a:buChar char="v"/>
            </a:pPr>
            <a:r>
              <a:rPr lang="en-US" sz="1600" dirty="0" smtClean="0"/>
              <a:t>E.g</a:t>
            </a:r>
            <a:r>
              <a:rPr lang="en-US" sz="1600" dirty="0"/>
              <a:t>. American Express is a company dedicated to the value of </a:t>
            </a:r>
            <a:r>
              <a:rPr lang="en-US" sz="1600" u="sng" dirty="0"/>
              <a:t>customer service</a:t>
            </a:r>
            <a:r>
              <a:rPr lang="en-US" sz="1600" dirty="0"/>
              <a:t>. </a:t>
            </a:r>
            <a:r>
              <a:rPr lang="en-US" sz="1600" dirty="0" smtClean="0"/>
              <a:t>The </a:t>
            </a:r>
            <a:r>
              <a:rPr lang="en-US" sz="1600" dirty="0"/>
              <a:t>company </a:t>
            </a:r>
            <a:r>
              <a:rPr lang="en-US" sz="1600" dirty="0" smtClean="0"/>
              <a:t>discovered </a:t>
            </a:r>
            <a:r>
              <a:rPr lang="en-US" sz="1600" dirty="0"/>
              <a:t>how effective values can be for </a:t>
            </a:r>
            <a:r>
              <a:rPr lang="en-US" sz="1600" u="sng" dirty="0">
                <a:solidFill>
                  <a:srgbClr val="C00000"/>
                </a:solidFill>
              </a:rPr>
              <a:t>measuring and improving performance</a:t>
            </a:r>
            <a:r>
              <a:rPr lang="en-US" sz="1800" b="1" u="sng" dirty="0">
                <a:solidFill>
                  <a:srgbClr val="C00000"/>
                </a:solidFill>
              </a:rPr>
              <a:t>. </a:t>
            </a:r>
            <a:endParaRPr lang="en-US" sz="1800" b="1" u="sng" dirty="0" smtClean="0">
              <a:solidFill>
                <a:srgbClr val="C00000"/>
              </a:solidFill>
            </a:endParaRPr>
          </a:p>
          <a:p>
            <a:pPr lvl="1">
              <a:spcBef>
                <a:spcPts val="600"/>
              </a:spcBef>
              <a:buFont typeface="Wingdings" panose="05000000000000000000" pitchFamily="2" charset="2"/>
              <a:buChar char="v"/>
            </a:pPr>
            <a:r>
              <a:rPr lang="en-US" sz="1600" dirty="0" smtClean="0"/>
              <a:t>It </a:t>
            </a:r>
            <a:r>
              <a:rPr lang="en-US" sz="1600" dirty="0"/>
              <a:t>has set clear standards for what type of service it wants to deliver: </a:t>
            </a:r>
            <a:r>
              <a:rPr lang="en-US" sz="1600" dirty="0">
                <a:solidFill>
                  <a:srgbClr val="0000CC"/>
                </a:solidFill>
              </a:rPr>
              <a:t>replace lost or stolen charge cards within 24 </a:t>
            </a:r>
            <a:r>
              <a:rPr lang="en-US" sz="1600" dirty="0" smtClean="0">
                <a:solidFill>
                  <a:srgbClr val="0000CC"/>
                </a:solidFill>
              </a:rPr>
              <a:t>hours; </a:t>
            </a:r>
            <a:r>
              <a:rPr lang="en-US" sz="1600" dirty="0">
                <a:solidFill>
                  <a:srgbClr val="0000CC"/>
                </a:solidFill>
              </a:rPr>
              <a:t>process new card applications within 15 </a:t>
            </a:r>
            <a:r>
              <a:rPr lang="en-US" sz="1600" dirty="0" smtClean="0">
                <a:solidFill>
                  <a:srgbClr val="0000CC"/>
                </a:solidFill>
              </a:rPr>
              <a:t>days; </a:t>
            </a:r>
            <a:r>
              <a:rPr lang="en-US" sz="1600" dirty="0">
                <a:solidFill>
                  <a:srgbClr val="0000CC"/>
                </a:solidFill>
              </a:rPr>
              <a:t>ensure bills are completely error free, etc</a:t>
            </a:r>
            <a:r>
              <a:rPr lang="en-US" sz="1600" dirty="0" smtClean="0">
                <a:solidFill>
                  <a:srgbClr val="0000CC"/>
                </a:solidFill>
              </a:rPr>
              <a:t>.</a:t>
            </a:r>
          </a:p>
          <a:p>
            <a:pPr>
              <a:spcBef>
                <a:spcPts val="600"/>
              </a:spcBef>
              <a:buFont typeface="Wingdings" panose="05000000000000000000" pitchFamily="2" charset="2"/>
              <a:buChar char="v"/>
            </a:pPr>
            <a:r>
              <a:rPr lang="en-US" sz="1600" b="1" dirty="0"/>
              <a:t>This dedication to </a:t>
            </a:r>
            <a:r>
              <a:rPr lang="en-US" sz="1600" b="1" u="sng" dirty="0" smtClean="0"/>
              <a:t>specific standards</a:t>
            </a:r>
            <a:r>
              <a:rPr lang="en-US" sz="1600" b="1" dirty="0"/>
              <a:t> </a:t>
            </a:r>
            <a:r>
              <a:rPr lang="en-US" sz="1600" b="1" dirty="0" smtClean="0"/>
              <a:t>for its value of customer service has </a:t>
            </a:r>
            <a:r>
              <a:rPr lang="en-US" sz="1600" b="1" dirty="0"/>
              <a:t>propelled American Express to the top of its field for </a:t>
            </a:r>
            <a:r>
              <a:rPr lang="en-US" sz="1600" b="1" dirty="0" smtClean="0"/>
              <a:t>several generations.</a:t>
            </a:r>
            <a:endParaRPr lang="en-US" sz="1600" b="1" dirty="0"/>
          </a:p>
          <a:p>
            <a:pPr>
              <a:spcBef>
                <a:spcPts val="600"/>
              </a:spcBef>
              <a:buFont typeface="Wingdings" panose="05000000000000000000" pitchFamily="2" charset="2"/>
              <a:buChar char="v"/>
            </a:pPr>
            <a:r>
              <a:rPr lang="en-US" sz="1600" b="1" dirty="0" smtClean="0"/>
              <a:t>In this way corporate values are objectivized into </a:t>
            </a:r>
            <a:r>
              <a:rPr lang="en-US" sz="1600" b="1" u="sng" dirty="0" smtClean="0">
                <a:solidFill>
                  <a:srgbClr val="FF0000"/>
                </a:solidFill>
              </a:rPr>
              <a:t>precise measurements of performance</a:t>
            </a:r>
            <a:r>
              <a:rPr lang="en-US" sz="1600" b="1" dirty="0" smtClean="0"/>
              <a:t>, which when implemented have enormous power of productivity, and thus </a:t>
            </a:r>
            <a:r>
              <a:rPr lang="en-US" sz="1600" b="1" u="sng" dirty="0" smtClean="0"/>
              <a:t>profitability</a:t>
            </a:r>
            <a:r>
              <a:rPr lang="en-US" sz="1600" b="1" dirty="0" smtClean="0"/>
              <a:t>.</a:t>
            </a:r>
            <a:endParaRPr lang="en-US" sz="1600" b="1" dirty="0"/>
          </a:p>
          <a:p>
            <a:pPr lvl="0">
              <a:spcBef>
                <a:spcPts val="600"/>
              </a:spcBef>
              <a:buFont typeface="Wingdings" panose="05000000000000000000" pitchFamily="2" charset="2"/>
              <a:buChar char="v"/>
            </a:pPr>
            <a:endParaRPr lang="en-US" sz="1800"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066800"/>
            <a:ext cx="762000" cy="507076"/>
          </a:xfrm>
          <a:prstGeom prst="rect">
            <a:avLst/>
          </a:prstGeom>
        </p:spPr>
      </p:pic>
    </p:spTree>
    <p:extLst>
      <p:ext uri="{BB962C8B-B14F-4D97-AF65-F5344CB8AC3E}">
        <p14:creationId xmlns:p14="http://schemas.microsoft.com/office/powerpoint/2010/main" val="13451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Three Types of Values</a:t>
            </a:r>
            <a:endParaRPr lang="en-US" sz="2200" dirty="0">
              <a:solidFill>
                <a:srgbClr val="C00000"/>
              </a:solidFill>
            </a:endParaRPr>
          </a:p>
        </p:txBody>
      </p:sp>
      <p:sp>
        <p:nvSpPr>
          <p:cNvPr id="3" name="Content Placeholder 2"/>
          <p:cNvSpPr>
            <a:spLocks noGrp="1"/>
          </p:cNvSpPr>
          <p:nvPr>
            <p:ph idx="1"/>
          </p:nvPr>
        </p:nvSpPr>
        <p:spPr>
          <a:xfrm>
            <a:off x="914400" y="1828800"/>
            <a:ext cx="7391400" cy="3505200"/>
          </a:xfrm>
        </p:spPr>
        <p:txBody>
          <a:bodyPr>
            <a:normAutofit/>
          </a:bodyPr>
          <a:lstStyle/>
          <a:p>
            <a:pPr lvl="0">
              <a:spcBef>
                <a:spcPts val="600"/>
              </a:spcBef>
              <a:buFont typeface="Wingdings" panose="05000000000000000000" pitchFamily="2" charset="2"/>
              <a:buChar char="v"/>
            </a:pPr>
            <a:r>
              <a:rPr lang="en-US" sz="1600" dirty="0" smtClean="0"/>
              <a:t>Let’s then turn to the values themselves.</a:t>
            </a:r>
          </a:p>
          <a:p>
            <a:pPr lvl="0">
              <a:spcBef>
                <a:spcPts val="600"/>
              </a:spcBef>
              <a:buFont typeface="Wingdings" panose="05000000000000000000" pitchFamily="2" charset="2"/>
              <a:buChar char="v"/>
            </a:pPr>
            <a:r>
              <a:rPr lang="en-US" sz="1600" dirty="0" smtClean="0"/>
              <a:t>By listing them out, you can see which values you may have already adopted, and which ones you might want to adopt in the future.</a:t>
            </a:r>
          </a:p>
          <a:p>
            <a:pPr lvl="0">
              <a:spcBef>
                <a:spcPts val="600"/>
              </a:spcBef>
              <a:buFont typeface="Wingdings" panose="05000000000000000000" pitchFamily="2" charset="2"/>
              <a:buChar char="v"/>
            </a:pPr>
            <a:r>
              <a:rPr lang="en-US" sz="1600" dirty="0" smtClean="0"/>
              <a:t>In our study of 1000 companies, we have </a:t>
            </a:r>
            <a:r>
              <a:rPr lang="en-US" sz="1600" u="sng" dirty="0" smtClean="0"/>
              <a:t>identified nearly 100 business values</a:t>
            </a:r>
            <a:r>
              <a:rPr lang="en-US" sz="1600" dirty="0" smtClean="0"/>
              <a:t> that various organizations have subscribe to.</a:t>
            </a:r>
          </a:p>
          <a:p>
            <a:pPr lvl="0">
              <a:spcBef>
                <a:spcPts val="600"/>
              </a:spcBef>
              <a:buFont typeface="Wingdings" panose="05000000000000000000" pitchFamily="2" charset="2"/>
              <a:buChar char="v"/>
            </a:pPr>
            <a:r>
              <a:rPr lang="en-US" sz="1600" dirty="0" smtClean="0"/>
              <a:t>Furthermore, we’ve identified </a:t>
            </a:r>
            <a:r>
              <a:rPr lang="en-US" sz="1600" u="sng" dirty="0" smtClean="0"/>
              <a:t>three general categories of values</a:t>
            </a:r>
            <a:r>
              <a:rPr lang="en-US" sz="1600" dirty="0" smtClean="0"/>
              <a:t>. They are:</a:t>
            </a:r>
          </a:p>
          <a:p>
            <a:pPr marL="708660" lvl="1" indent="-342900">
              <a:spcBef>
                <a:spcPts val="600"/>
              </a:spcBef>
              <a:buFont typeface="+mj-lt"/>
              <a:buAutoNum type="arabicPeriod"/>
            </a:pPr>
            <a:r>
              <a:rPr lang="en-US" sz="1600" b="1" dirty="0" smtClean="0">
                <a:solidFill>
                  <a:srgbClr val="C00000"/>
                </a:solidFill>
              </a:rPr>
              <a:t>Physical Values</a:t>
            </a:r>
          </a:p>
          <a:p>
            <a:pPr marL="708660" lvl="1" indent="-342900">
              <a:spcBef>
                <a:spcPts val="600"/>
              </a:spcBef>
              <a:buFont typeface="+mj-lt"/>
              <a:buAutoNum type="arabicPeriod"/>
            </a:pPr>
            <a:r>
              <a:rPr lang="en-US" sz="1600" b="1" dirty="0" smtClean="0">
                <a:solidFill>
                  <a:srgbClr val="C00000"/>
                </a:solidFill>
              </a:rPr>
              <a:t>Organizational Values</a:t>
            </a:r>
          </a:p>
          <a:p>
            <a:pPr marL="708660" lvl="1" indent="-342900">
              <a:spcBef>
                <a:spcPts val="600"/>
              </a:spcBef>
              <a:buFont typeface="+mj-lt"/>
              <a:buAutoNum type="arabicPeriod"/>
            </a:pPr>
            <a:r>
              <a:rPr lang="en-US" sz="1600" b="1" dirty="0" smtClean="0">
                <a:solidFill>
                  <a:srgbClr val="C00000"/>
                </a:solidFill>
              </a:rPr>
              <a:t>Psychological Values</a:t>
            </a:r>
          </a:p>
          <a:p>
            <a:pPr>
              <a:spcBef>
                <a:spcPts val="600"/>
              </a:spcBef>
              <a:buFont typeface="Wingdings" panose="05000000000000000000" pitchFamily="2" charset="2"/>
              <a:buChar char="v"/>
            </a:pPr>
            <a:r>
              <a:rPr lang="en-US" sz="1600" dirty="0" smtClean="0"/>
              <a:t>Let’s take a look at the values for each of these.</a:t>
            </a:r>
            <a:endParaRPr lang="en-US" sz="18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209880"/>
            <a:ext cx="990599" cy="46652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20900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Physical Values</a:t>
            </a:r>
            <a:endParaRPr lang="en-US" sz="2200" dirty="0">
              <a:solidFill>
                <a:srgbClr val="C00000"/>
              </a:solidFill>
            </a:endParaRPr>
          </a:p>
        </p:txBody>
      </p:sp>
      <p:sp>
        <p:nvSpPr>
          <p:cNvPr id="3" name="Content Placeholder 2"/>
          <p:cNvSpPr>
            <a:spLocks noGrp="1"/>
          </p:cNvSpPr>
          <p:nvPr>
            <p:ph idx="1"/>
          </p:nvPr>
        </p:nvSpPr>
        <p:spPr>
          <a:xfrm>
            <a:off x="914400" y="1295400"/>
            <a:ext cx="7391400" cy="4800600"/>
          </a:xfrm>
        </p:spPr>
        <p:txBody>
          <a:bodyPr>
            <a:noAutofit/>
          </a:bodyPr>
          <a:lstStyle/>
          <a:p>
            <a:pPr lvl="0">
              <a:spcBef>
                <a:spcPts val="200"/>
              </a:spcBef>
              <a:buFont typeface="Wingdings" panose="05000000000000000000" pitchFamily="2" charset="2"/>
              <a:buChar char="v"/>
            </a:pPr>
            <a:r>
              <a:rPr lang="en-US" sz="1400" b="1" dirty="0" smtClean="0">
                <a:solidFill>
                  <a:srgbClr val="C00000"/>
                </a:solidFill>
              </a:rPr>
              <a:t>Physical Values</a:t>
            </a:r>
            <a:r>
              <a:rPr lang="en-US" sz="1400" b="1" dirty="0" smtClean="0"/>
              <a:t> focus on ways to maximize physical things, including improvements of conditions in space and time. Among them are:</a:t>
            </a:r>
            <a:br>
              <a:rPr lang="en-US" sz="1400" b="1" dirty="0" smtClean="0"/>
            </a:br>
            <a:endParaRPr lang="en-US" sz="1400" b="1" dirty="0" smtClean="0"/>
          </a:p>
          <a:p>
            <a:pPr>
              <a:spcBef>
                <a:spcPts val="200"/>
              </a:spcBef>
              <a:buFont typeface="Wingdings" panose="05000000000000000000" pitchFamily="2" charset="2"/>
              <a:buChar char="v"/>
            </a:pPr>
            <a:r>
              <a:rPr lang="en-US" sz="1300" b="1" u="sng" dirty="0" smtClean="0">
                <a:solidFill>
                  <a:srgbClr val="0000CC"/>
                </a:solidFill>
              </a:rPr>
              <a:t>Cleanliness and orderliness</a:t>
            </a:r>
            <a:r>
              <a:rPr lang="en-US" sz="1300" dirty="0" smtClean="0"/>
              <a:t>: </a:t>
            </a:r>
            <a:r>
              <a:rPr lang="en-US" sz="1300" dirty="0"/>
              <a:t>of offices, production and warehouse facilities, equipment, customer service areas, raw material and finished product inventory, closets, bathrooms, etc. </a:t>
            </a:r>
            <a:endParaRPr lang="en-US" sz="1300" dirty="0" smtClean="0"/>
          </a:p>
          <a:p>
            <a:pPr>
              <a:spcBef>
                <a:spcPts val="200"/>
              </a:spcBef>
              <a:buFont typeface="Wingdings" panose="05000000000000000000" pitchFamily="2" charset="2"/>
              <a:buChar char="v"/>
            </a:pPr>
            <a:r>
              <a:rPr lang="en-US" sz="1300" b="1" u="sng" dirty="0" smtClean="0">
                <a:solidFill>
                  <a:srgbClr val="0000CC"/>
                </a:solidFill>
              </a:rPr>
              <a:t>Regularity</a:t>
            </a:r>
            <a:r>
              <a:rPr lang="en-US" sz="1300" dirty="0"/>
              <a:t>: of meetings, reports, sales calls, performance reviews. </a:t>
            </a:r>
          </a:p>
          <a:p>
            <a:pPr>
              <a:spcBef>
                <a:spcPts val="200"/>
              </a:spcBef>
              <a:buFont typeface="Wingdings" panose="05000000000000000000" pitchFamily="2" charset="2"/>
              <a:buChar char="v"/>
            </a:pPr>
            <a:r>
              <a:rPr lang="en-US" sz="1300" b="1" u="sng" dirty="0">
                <a:solidFill>
                  <a:srgbClr val="0000CC"/>
                </a:solidFill>
              </a:rPr>
              <a:t>Punctuality</a:t>
            </a:r>
            <a:r>
              <a:rPr lang="en-US" sz="1300" dirty="0"/>
              <a:t>:  </a:t>
            </a:r>
            <a:r>
              <a:rPr lang="en-US" sz="1300" dirty="0" smtClean="0"/>
              <a:t>things happen when they are supposed to, without delay. </a:t>
            </a:r>
          </a:p>
          <a:p>
            <a:pPr>
              <a:spcBef>
                <a:spcPts val="200"/>
              </a:spcBef>
              <a:buFont typeface="Wingdings" panose="05000000000000000000" pitchFamily="2" charset="2"/>
              <a:buChar char="v"/>
            </a:pPr>
            <a:r>
              <a:rPr lang="en-US" sz="1300" b="1" u="sng" dirty="0" smtClean="0">
                <a:solidFill>
                  <a:srgbClr val="0000CC"/>
                </a:solidFill>
              </a:rPr>
              <a:t>Efficient use of money and materials</a:t>
            </a:r>
            <a:r>
              <a:rPr lang="en-US" sz="1300" dirty="0" smtClean="0"/>
              <a:t>: in purchase of raw materials, parts and supplies, in production, shipping, transport, research, etc. </a:t>
            </a:r>
          </a:p>
          <a:p>
            <a:pPr>
              <a:spcBef>
                <a:spcPts val="200"/>
              </a:spcBef>
              <a:buFont typeface="Wingdings" panose="05000000000000000000" pitchFamily="2" charset="2"/>
              <a:buChar char="v"/>
            </a:pPr>
            <a:r>
              <a:rPr lang="en-US" sz="1300" b="1" u="sng" dirty="0" smtClean="0">
                <a:solidFill>
                  <a:srgbClr val="0000CC"/>
                </a:solidFill>
              </a:rPr>
              <a:t>Maximum </a:t>
            </a:r>
            <a:r>
              <a:rPr lang="en-US" sz="1300" b="1" u="sng" dirty="0">
                <a:solidFill>
                  <a:srgbClr val="0000CC"/>
                </a:solidFill>
              </a:rPr>
              <a:t>utilization of time</a:t>
            </a:r>
            <a:r>
              <a:rPr lang="en-US" sz="1300" dirty="0"/>
              <a:t>: of senior management, middle management, supervisors, other employees, technical staff, customers and vendors. </a:t>
            </a:r>
          </a:p>
          <a:p>
            <a:pPr>
              <a:spcBef>
                <a:spcPts val="200"/>
              </a:spcBef>
              <a:buFont typeface="Wingdings" panose="05000000000000000000" pitchFamily="2" charset="2"/>
              <a:buChar char="v"/>
            </a:pPr>
            <a:r>
              <a:rPr lang="en-US" sz="1300" b="1" u="sng" dirty="0" smtClean="0">
                <a:solidFill>
                  <a:srgbClr val="0000CC"/>
                </a:solidFill>
              </a:rPr>
              <a:t>Optimum </a:t>
            </a:r>
            <a:r>
              <a:rPr lang="en-US" sz="1300" b="1" u="sng" dirty="0">
                <a:solidFill>
                  <a:srgbClr val="0000CC"/>
                </a:solidFill>
              </a:rPr>
              <a:t>utilization of space</a:t>
            </a:r>
            <a:r>
              <a:rPr lang="en-US" sz="1300" dirty="0"/>
              <a:t>: in offices, files, showrooms, warehouses, production facilities, etc.</a:t>
            </a:r>
          </a:p>
          <a:p>
            <a:pPr>
              <a:spcBef>
                <a:spcPts val="200"/>
              </a:spcBef>
              <a:buFont typeface="Wingdings" panose="05000000000000000000" pitchFamily="2" charset="2"/>
              <a:buChar char="v"/>
            </a:pPr>
            <a:r>
              <a:rPr lang="en-US" sz="1300" b="1" u="sng" dirty="0" smtClean="0">
                <a:solidFill>
                  <a:srgbClr val="0000CC"/>
                </a:solidFill>
              </a:rPr>
              <a:t>Optimum </a:t>
            </a:r>
            <a:r>
              <a:rPr lang="en-US" sz="1300" b="1" u="sng" dirty="0">
                <a:solidFill>
                  <a:srgbClr val="0000CC"/>
                </a:solidFill>
              </a:rPr>
              <a:t>utilization of plant and machinery</a:t>
            </a:r>
            <a:r>
              <a:rPr lang="en-US" sz="1300" dirty="0"/>
              <a:t>: in production capacity, offices, retail outlets, vehicles, etc. </a:t>
            </a:r>
          </a:p>
          <a:p>
            <a:pPr>
              <a:spcBef>
                <a:spcPts val="200"/>
              </a:spcBef>
              <a:buFont typeface="Wingdings" panose="05000000000000000000" pitchFamily="2" charset="2"/>
              <a:buChar char="v"/>
            </a:pPr>
            <a:r>
              <a:rPr lang="en-US" sz="1300" b="1" u="sng" dirty="0" smtClean="0">
                <a:solidFill>
                  <a:srgbClr val="0000CC"/>
                </a:solidFill>
              </a:rPr>
              <a:t>Maintenance </a:t>
            </a:r>
            <a:r>
              <a:rPr lang="en-US" sz="1300" b="1" u="sng" dirty="0">
                <a:solidFill>
                  <a:srgbClr val="0000CC"/>
                </a:solidFill>
              </a:rPr>
              <a:t>of equipment</a:t>
            </a:r>
            <a:r>
              <a:rPr lang="en-US" sz="1300" u="sng" dirty="0"/>
              <a:t>: </a:t>
            </a:r>
            <a:r>
              <a:rPr lang="en-US" sz="1300" dirty="0"/>
              <a:t>in terms of frequency, quality, cleanliness, care. </a:t>
            </a:r>
          </a:p>
          <a:p>
            <a:pPr>
              <a:spcBef>
                <a:spcPts val="200"/>
              </a:spcBef>
              <a:buFont typeface="Wingdings" panose="05000000000000000000" pitchFamily="2" charset="2"/>
              <a:buChar char="v"/>
            </a:pPr>
            <a:r>
              <a:rPr lang="en-US" sz="1300" b="1" u="sng" dirty="0" smtClean="0">
                <a:solidFill>
                  <a:srgbClr val="0000CC"/>
                </a:solidFill>
              </a:rPr>
              <a:t>Safety</a:t>
            </a:r>
            <a:r>
              <a:rPr lang="en-US" sz="1300" dirty="0"/>
              <a:t>: in offices, warehouses, production and research facilities, vehicles, for employees, vendors and customers. </a:t>
            </a:r>
            <a:endParaRPr lang="en-US" sz="1300" dirty="0" smtClean="0"/>
          </a:p>
          <a:p>
            <a:pPr>
              <a:spcBef>
                <a:spcPts val="200"/>
              </a:spcBef>
              <a:buFont typeface="Wingdings" panose="05000000000000000000" pitchFamily="2" charset="2"/>
              <a:buChar char="v"/>
            </a:pPr>
            <a:r>
              <a:rPr lang="en-US" sz="1300" u="sng" dirty="0" smtClean="0">
                <a:solidFill>
                  <a:srgbClr val="C00000"/>
                </a:solidFill>
              </a:rPr>
              <a:t>(macro) </a:t>
            </a:r>
            <a:r>
              <a:rPr lang="en-US" sz="1300" b="1" u="sng" dirty="0" smtClean="0">
                <a:solidFill>
                  <a:srgbClr val="0000CC"/>
                </a:solidFill>
              </a:rPr>
              <a:t>Quality </a:t>
            </a:r>
            <a:r>
              <a:rPr lang="en-US" sz="1300" b="1" u="sng" dirty="0">
                <a:solidFill>
                  <a:srgbClr val="0000CC"/>
                </a:solidFill>
              </a:rPr>
              <a:t>of product</a:t>
            </a:r>
            <a:r>
              <a:rPr lang="en-US" sz="1300" dirty="0"/>
              <a:t>: in terms of functionality, value, reliability, repeatability, life-span, packaging, presentation, safety, etc.</a:t>
            </a:r>
          </a:p>
          <a:p>
            <a:pPr>
              <a:spcBef>
                <a:spcPts val="200"/>
              </a:spcBef>
              <a:buFont typeface="Wingdings" panose="05000000000000000000" pitchFamily="2" charset="2"/>
              <a:buChar char="v"/>
            </a:pPr>
            <a:r>
              <a:rPr lang="en-US" sz="1300" u="sng" dirty="0">
                <a:solidFill>
                  <a:srgbClr val="C00000"/>
                </a:solidFill>
              </a:rPr>
              <a:t>(macro) </a:t>
            </a:r>
            <a:r>
              <a:rPr lang="en-US" sz="1300" b="1" u="sng" dirty="0" smtClean="0">
                <a:solidFill>
                  <a:srgbClr val="0000CC"/>
                </a:solidFill>
              </a:rPr>
              <a:t>Quality </a:t>
            </a:r>
            <a:r>
              <a:rPr lang="en-US" sz="1300" b="1" u="sng" dirty="0">
                <a:solidFill>
                  <a:srgbClr val="0000CC"/>
                </a:solidFill>
              </a:rPr>
              <a:t>of service</a:t>
            </a:r>
            <a:r>
              <a:rPr lang="en-US" sz="1300" dirty="0"/>
              <a:t>: in terms of timeliness, reliability, suitability, value, repeatability, courtesy and friendliness. </a:t>
            </a:r>
          </a:p>
          <a:p>
            <a:pPr>
              <a:spcBef>
                <a:spcPts val="200"/>
              </a:spcBef>
              <a:buFont typeface="Wingdings" panose="05000000000000000000" pitchFamily="2" charset="2"/>
              <a:buChar char="v"/>
            </a:pPr>
            <a:endParaRPr lang="en-US" sz="1300" dirty="0">
              <a:solidFill>
                <a:srgbClr val="0000CC"/>
              </a:solidFill>
            </a:endParaRPr>
          </a:p>
        </p:txBody>
      </p:sp>
    </p:spTree>
    <p:extLst>
      <p:ext uri="{BB962C8B-B14F-4D97-AF65-F5344CB8AC3E}">
        <p14:creationId xmlns:p14="http://schemas.microsoft.com/office/powerpoint/2010/main" val="341072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630217"/>
          </a:xfrm>
        </p:spPr>
        <p:txBody>
          <a:bodyPr>
            <a:normAutofit/>
          </a:bodyPr>
          <a:lstStyle/>
          <a:p>
            <a:r>
              <a:rPr lang="en-US" sz="2200" dirty="0" smtClean="0">
                <a:solidFill>
                  <a:srgbClr val="C00000"/>
                </a:solidFill>
              </a:rPr>
              <a:t>Organizational Values</a:t>
            </a:r>
            <a:endParaRPr lang="en-US" sz="2200" dirty="0">
              <a:solidFill>
                <a:srgbClr val="C00000"/>
              </a:solidFill>
            </a:endParaRPr>
          </a:p>
        </p:txBody>
      </p:sp>
      <p:sp>
        <p:nvSpPr>
          <p:cNvPr id="3" name="Content Placeholder 2"/>
          <p:cNvSpPr>
            <a:spLocks noGrp="1"/>
          </p:cNvSpPr>
          <p:nvPr>
            <p:ph idx="1"/>
          </p:nvPr>
        </p:nvSpPr>
        <p:spPr>
          <a:xfrm>
            <a:off x="914400" y="1371600"/>
            <a:ext cx="7391400" cy="4876800"/>
          </a:xfrm>
        </p:spPr>
        <p:txBody>
          <a:bodyPr>
            <a:normAutofit fontScale="92500"/>
          </a:bodyPr>
          <a:lstStyle/>
          <a:p>
            <a:pPr lvl="0">
              <a:spcBef>
                <a:spcPts val="600"/>
              </a:spcBef>
              <a:spcAft>
                <a:spcPts val="600"/>
              </a:spcAft>
              <a:buFont typeface="Wingdings" panose="05000000000000000000" pitchFamily="2" charset="2"/>
              <a:buChar char="v"/>
            </a:pPr>
            <a:r>
              <a:rPr lang="en-US" sz="1500" b="1" dirty="0" smtClean="0">
                <a:solidFill>
                  <a:srgbClr val="C00000"/>
                </a:solidFill>
              </a:rPr>
              <a:t>Organizational Values</a:t>
            </a:r>
            <a:r>
              <a:rPr lang="en-US" sz="1500" b="1" dirty="0" smtClean="0"/>
              <a:t> are related to the way work is organized in the company. Among them are:</a:t>
            </a:r>
          </a:p>
          <a:p>
            <a:pPr>
              <a:spcBef>
                <a:spcPts val="300"/>
              </a:spcBef>
              <a:buFont typeface="Wingdings" panose="05000000000000000000" pitchFamily="2" charset="2"/>
              <a:buChar char="ü"/>
            </a:pPr>
            <a:r>
              <a:rPr lang="en-US" sz="1500" b="1" u="sng" dirty="0" smtClean="0">
                <a:solidFill>
                  <a:srgbClr val="0000CC"/>
                </a:solidFill>
              </a:rPr>
              <a:t>Discipline</a:t>
            </a:r>
            <a:r>
              <a:rPr lang="en-US" sz="1500" dirty="0" smtClean="0"/>
              <a:t>: in adherence to company policy, rules, systems, procedures, schedules, standards, ethics, etc. </a:t>
            </a:r>
          </a:p>
          <a:p>
            <a:pPr>
              <a:spcBef>
                <a:spcPts val="300"/>
              </a:spcBef>
              <a:buFont typeface="Wingdings" panose="05000000000000000000" pitchFamily="2" charset="2"/>
              <a:buChar char="ü"/>
            </a:pPr>
            <a:r>
              <a:rPr lang="en-US" sz="1500" b="1" u="sng" dirty="0" smtClean="0">
                <a:solidFill>
                  <a:srgbClr val="0000CC"/>
                </a:solidFill>
              </a:rPr>
              <a:t>Freedom for initiative</a:t>
            </a:r>
            <a:r>
              <a:rPr lang="en-US" sz="1500" dirty="0" smtClean="0"/>
              <a:t>: to make suggestions, develop plans, take decisions, carry out or modify actions, etc. </a:t>
            </a:r>
          </a:p>
          <a:p>
            <a:pPr>
              <a:spcBef>
                <a:spcPts val="300"/>
              </a:spcBef>
              <a:buFont typeface="Wingdings" panose="05000000000000000000" pitchFamily="2" charset="2"/>
              <a:buChar char="ü"/>
            </a:pPr>
            <a:r>
              <a:rPr lang="en-US" sz="1500" b="1" u="sng" dirty="0" smtClean="0">
                <a:solidFill>
                  <a:srgbClr val="0000CC"/>
                </a:solidFill>
              </a:rPr>
              <a:t>Accountability</a:t>
            </a:r>
            <a:r>
              <a:rPr lang="en-US" sz="1500" dirty="0" smtClean="0"/>
              <a:t>: of individuals, departments and divisions for performance, results, problems, etc. </a:t>
            </a:r>
          </a:p>
          <a:p>
            <a:pPr>
              <a:spcBef>
                <a:spcPts val="300"/>
              </a:spcBef>
              <a:buFont typeface="Wingdings" panose="05000000000000000000" pitchFamily="2" charset="2"/>
              <a:buChar char="ü"/>
            </a:pPr>
            <a:r>
              <a:rPr lang="en-US" sz="1500" b="1" u="sng" dirty="0" smtClean="0">
                <a:solidFill>
                  <a:srgbClr val="0000CC"/>
                </a:solidFill>
              </a:rPr>
              <a:t>Standardization</a:t>
            </a:r>
            <a:r>
              <a:rPr lang="en-US" sz="1500" dirty="0"/>
              <a:t>: in terms of forms, files, procedures, reports, performance evaluation, equipment, training, recruitment, orientation, communications, etc. </a:t>
            </a:r>
          </a:p>
          <a:p>
            <a:pPr>
              <a:spcBef>
                <a:spcPts val="300"/>
              </a:spcBef>
              <a:buFont typeface="Wingdings" panose="05000000000000000000" pitchFamily="2" charset="2"/>
              <a:buChar char="ü"/>
            </a:pPr>
            <a:r>
              <a:rPr lang="en-US" sz="1500" b="1" u="sng" dirty="0" smtClean="0">
                <a:solidFill>
                  <a:srgbClr val="0000CC"/>
                </a:solidFill>
              </a:rPr>
              <a:t>Systematization</a:t>
            </a:r>
            <a:r>
              <a:rPr lang="en-US" sz="1500" dirty="0"/>
              <a:t>: in sales, marketing, customer service, accounting, research, production, engineering, estimating, recruitment, training, promotions, communications, coordination, reporting, etc. </a:t>
            </a:r>
          </a:p>
          <a:p>
            <a:pPr>
              <a:spcBef>
                <a:spcPts val="300"/>
              </a:spcBef>
              <a:buFont typeface="Wingdings" panose="05000000000000000000" pitchFamily="2" charset="2"/>
              <a:buChar char="ü"/>
            </a:pPr>
            <a:r>
              <a:rPr lang="en-US" sz="1500" b="1" u="sng" dirty="0" smtClean="0">
                <a:solidFill>
                  <a:srgbClr val="0000CC"/>
                </a:solidFill>
              </a:rPr>
              <a:t>Coordination</a:t>
            </a:r>
            <a:r>
              <a:rPr lang="en-US" sz="1500" dirty="0"/>
              <a:t>: horizontally between of departments of plans, activities, and systems.</a:t>
            </a:r>
          </a:p>
          <a:p>
            <a:pPr>
              <a:spcBef>
                <a:spcPts val="300"/>
              </a:spcBef>
              <a:buFont typeface="Wingdings" panose="05000000000000000000" pitchFamily="2" charset="2"/>
              <a:buChar char="ü"/>
            </a:pPr>
            <a:r>
              <a:rPr lang="en-US" sz="1500" b="1" u="sng" dirty="0" smtClean="0">
                <a:solidFill>
                  <a:srgbClr val="0000CC"/>
                </a:solidFill>
              </a:rPr>
              <a:t>Integration</a:t>
            </a:r>
            <a:r>
              <a:rPr lang="en-US" sz="1500" dirty="0"/>
              <a:t>: for smooth operation vertically between different levels of the organization in terms of plans, decisions, priorities. </a:t>
            </a:r>
          </a:p>
          <a:p>
            <a:pPr>
              <a:spcBef>
                <a:spcPts val="300"/>
              </a:spcBef>
              <a:buFont typeface="Wingdings" panose="05000000000000000000" pitchFamily="2" charset="2"/>
              <a:buChar char="ü"/>
            </a:pPr>
            <a:r>
              <a:rPr lang="en-US" sz="1500" b="1" u="sng" dirty="0" smtClean="0">
                <a:solidFill>
                  <a:srgbClr val="0000CC"/>
                </a:solidFill>
              </a:rPr>
              <a:t>Communication</a:t>
            </a:r>
            <a:r>
              <a:rPr lang="en-US" sz="1500" dirty="0"/>
              <a:t>: up and down and sideways within the company, with customers and vendors, in terms of openness, frankness, clarity, frequency, accuracy, timeliness and brevity. </a:t>
            </a:r>
          </a:p>
          <a:p>
            <a:pPr>
              <a:spcBef>
                <a:spcPts val="300"/>
              </a:spcBef>
              <a:buFont typeface="Wingdings" panose="05000000000000000000" pitchFamily="2" charset="2"/>
              <a:buChar char="ü"/>
            </a:pPr>
            <a:r>
              <a:rPr lang="en-US" sz="1500" b="1" u="sng" dirty="0" smtClean="0">
                <a:solidFill>
                  <a:srgbClr val="0000CC"/>
                </a:solidFill>
              </a:rPr>
              <a:t>Cooperation </a:t>
            </a:r>
            <a:r>
              <a:rPr lang="en-US" sz="1500" b="1" u="sng" dirty="0">
                <a:solidFill>
                  <a:srgbClr val="0000CC"/>
                </a:solidFill>
              </a:rPr>
              <a:t>(teamwork)</a:t>
            </a:r>
            <a:r>
              <a:rPr lang="en-US" sz="1500" b="1" dirty="0"/>
              <a:t>:</a:t>
            </a:r>
            <a:r>
              <a:rPr lang="en-US" sz="1500" dirty="0"/>
              <a:t> between individuals, departments, divisions, branches, etc. </a:t>
            </a:r>
            <a:endParaRPr lang="en-US" sz="1600" b="1" dirty="0" smtClean="0"/>
          </a:p>
          <a:p>
            <a:pPr lvl="0">
              <a:spcBef>
                <a:spcPts val="600"/>
              </a:spcBef>
              <a:buFont typeface="Wingdings" panose="05000000000000000000" pitchFamily="2" charset="2"/>
              <a:buChar char="v"/>
            </a:pPr>
            <a:endParaRPr lang="en-US" sz="1800" dirty="0">
              <a:solidFill>
                <a:srgbClr val="FF0000"/>
              </a:solidFill>
            </a:endParaRPr>
          </a:p>
          <a:p>
            <a:pPr>
              <a:spcBef>
                <a:spcPts val="600"/>
              </a:spcBef>
              <a:buFont typeface="Wingdings" panose="05000000000000000000" pitchFamily="2" charset="2"/>
              <a:buChar char="v"/>
            </a:pPr>
            <a:endParaRPr lang="en-US" sz="1800" dirty="0">
              <a:solidFill>
                <a:srgbClr val="0000CC"/>
              </a:solidFill>
            </a:endParaRPr>
          </a:p>
          <a:p>
            <a:pPr lvl="0">
              <a:spcBef>
                <a:spcPts val="600"/>
              </a:spcBef>
              <a:buFont typeface="Wingdings" panose="05000000000000000000" pitchFamily="2" charset="2"/>
              <a:buChar char="v"/>
            </a:pPr>
            <a:endParaRPr lang="en-US" sz="1800" b="1" dirty="0" smtClean="0"/>
          </a:p>
        </p:txBody>
      </p:sp>
    </p:spTree>
    <p:extLst>
      <p:ext uri="{BB962C8B-B14F-4D97-AF65-F5344CB8AC3E}">
        <p14:creationId xmlns:p14="http://schemas.microsoft.com/office/powerpoint/2010/main" val="214465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TotalTime>
  <Words>3018</Words>
  <Application>Microsoft Office PowerPoint</Application>
  <PresentationFormat>On-screen Show (4:3)</PresentationFormat>
  <Paragraphs>299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Infinite Power of Values</vt:lpstr>
      <vt:lpstr>“Outer” vs. “Inner” Opportunities</vt:lpstr>
      <vt:lpstr>Values as Qualitative Goals</vt:lpstr>
      <vt:lpstr>Case Study: Bang and Olufsen</vt:lpstr>
      <vt:lpstr>Infinite Power of Values</vt:lpstr>
      <vt:lpstr>Precise Measurements of Performance</vt:lpstr>
      <vt:lpstr>Three Types of Values</vt:lpstr>
      <vt:lpstr>Physical Values</vt:lpstr>
      <vt:lpstr>Organizational Values</vt:lpstr>
      <vt:lpstr>Psychological Values</vt:lpstr>
      <vt:lpstr>.. and still more Values</vt:lpstr>
      <vt:lpstr>Specific Values &amp; Profitability - 1</vt:lpstr>
      <vt:lpstr>PowerPoint Presentation</vt:lpstr>
      <vt:lpstr>PowerPoint Presentation</vt:lpstr>
      <vt:lpstr>What about Your Company’s Values?</vt:lpstr>
      <vt:lpstr>Part II:  Implementing Values in Your Firm</vt:lpstr>
      <vt:lpstr>Institutionalizing Values - 1</vt:lpstr>
      <vt:lpstr>Institutionalizing Values - 2</vt:lpstr>
      <vt:lpstr>Institutionalizing Values - 3</vt:lpstr>
      <vt:lpstr>Institutionalizing Values - 4</vt:lpstr>
      <vt:lpstr>Strategies to Implement Values in Your Firm - 1</vt:lpstr>
      <vt:lpstr>Strategies to Implement Values in Your Firm - 2</vt:lpstr>
      <vt:lpstr>‘Infinite Power of Values’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dc:creator>
  <cp:lastModifiedBy>Roy</cp:lastModifiedBy>
  <cp:revision>1450</cp:revision>
  <dcterms:created xsi:type="dcterms:W3CDTF">2014-01-31T13:25:30Z</dcterms:created>
  <dcterms:modified xsi:type="dcterms:W3CDTF">2014-03-25T14:27:57Z</dcterms:modified>
</cp:coreProperties>
</file>