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4"/>
  </p:notesMasterIdLst>
  <p:sldIdLst>
    <p:sldId id="256" r:id="rId2"/>
    <p:sldId id="257" r:id="rId3"/>
    <p:sldId id="270" r:id="rId4"/>
    <p:sldId id="290" r:id="rId5"/>
    <p:sldId id="291" r:id="rId6"/>
    <p:sldId id="272" r:id="rId7"/>
    <p:sldId id="274" r:id="rId8"/>
    <p:sldId id="275" r:id="rId9"/>
    <p:sldId id="276" r:id="rId10"/>
    <p:sldId id="277" r:id="rId11"/>
    <p:sldId id="286" r:id="rId12"/>
    <p:sldId id="28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339933"/>
    <a:srgbClr val="009E47"/>
    <a:srgbClr val="00CC00"/>
    <a:srgbClr val="33CC33"/>
    <a:srgbClr val="00008A"/>
    <a:srgbClr val="0000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85258" autoAdjust="0"/>
  </p:normalViewPr>
  <p:slideViewPr>
    <p:cSldViewPr>
      <p:cViewPr varScale="1">
        <p:scale>
          <a:sx n="57" d="100"/>
          <a:sy n="57" d="100"/>
        </p:scale>
        <p:origin x="166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70EB89-B663-4B1A-9431-033AE7E2EA56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3FFD08-F9DA-4368-BB3C-52038090C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012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3FFD08-F9DA-4368-BB3C-52038090C9B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0945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3FFD08-F9DA-4368-BB3C-52038090C9B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0945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3FFD08-F9DA-4368-BB3C-52038090C9B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070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2BFA047A-2699-4716-9F9F-DEE43BFDE9FF}" type="datetimeFigureOut">
              <a:rPr lang="en-US" smtClean="0"/>
              <a:t>8/31/2016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CF4C3A4D-BA0F-4443-AED0-B8C4A507625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A047A-2699-4716-9F9F-DEE43BFDE9FF}" type="datetimeFigureOut">
              <a:rPr lang="en-US" smtClean="0"/>
              <a:t>8/31/2016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C3A4D-BA0F-4443-AED0-B8C4A507625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A047A-2699-4716-9F9F-DEE43BFDE9FF}" type="datetimeFigureOut">
              <a:rPr lang="en-US" smtClean="0"/>
              <a:t>8/31/2016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C3A4D-BA0F-4443-AED0-B8C4A507625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A047A-2699-4716-9F9F-DEE43BFDE9FF}" type="datetimeFigureOut">
              <a:rPr lang="en-US" smtClean="0"/>
              <a:t>8/31/2016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C3A4D-BA0F-4443-AED0-B8C4A507625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A047A-2699-4716-9F9F-DEE43BFDE9FF}" type="datetimeFigureOut">
              <a:rPr lang="en-US" smtClean="0"/>
              <a:t>8/31/2016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C3A4D-BA0F-4443-AED0-B8C4A507625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A047A-2699-4716-9F9F-DEE43BFDE9FF}" type="datetimeFigureOut">
              <a:rPr lang="en-US" smtClean="0"/>
              <a:t>8/31/2016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C3A4D-BA0F-4443-AED0-B8C4A507625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A047A-2699-4716-9F9F-DEE43BFDE9FF}" type="datetimeFigureOut">
              <a:rPr lang="en-US" smtClean="0"/>
              <a:t>8/31/2016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C3A4D-BA0F-4443-AED0-B8C4A507625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A047A-2699-4716-9F9F-DEE43BFDE9FF}" type="datetimeFigureOut">
              <a:rPr lang="en-US" smtClean="0"/>
              <a:t>8/31/2016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C3A4D-BA0F-4443-AED0-B8C4A507625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A047A-2699-4716-9F9F-DEE43BFDE9FF}" type="datetimeFigureOut">
              <a:rPr lang="en-US" smtClean="0"/>
              <a:t>8/31/2016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C3A4D-BA0F-4443-AED0-B8C4A507625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2BFA047A-2699-4716-9F9F-DEE43BFDE9FF}" type="datetimeFigureOut">
              <a:rPr lang="en-US" smtClean="0"/>
              <a:t>8/31/2016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CF4C3A4D-BA0F-4443-AED0-B8C4A507625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2BFA047A-2699-4716-9F9F-DEE43BFDE9FF}" type="datetimeFigureOut">
              <a:rPr lang="en-US" smtClean="0"/>
              <a:t>8/31/2016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CF4C3A4D-BA0F-4443-AED0-B8C4A507625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2BFA047A-2699-4716-9F9F-DEE43BFDE9FF}" type="datetimeFigureOut">
              <a:rPr lang="en-US" smtClean="0"/>
              <a:t>8/31/2016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CF4C3A4D-BA0F-4443-AED0-B8C4A5076257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321633"/>
            <a:ext cx="7175351" cy="878767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en-US" sz="3200" b="1" dirty="0">
                <a:solidFill>
                  <a:srgbClr val="C00000"/>
                </a:solidFill>
              </a:rPr>
              <a:t>Infinite Power of Values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352800"/>
            <a:ext cx="5712179" cy="685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Roy Posner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672883" y="4191000"/>
            <a:ext cx="5712179" cy="49671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>
                <a:solidFill>
                  <a:schemeClr val="tx1"/>
                </a:solidFill>
              </a:rPr>
              <a:t>11/18/2014 7:49 AM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1" y="1523535"/>
            <a:ext cx="1295400" cy="61006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0481986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609600"/>
            <a:ext cx="6965245" cy="630217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Psychological Values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391400" cy="4876800"/>
          </a:xfrm>
        </p:spPr>
        <p:txBody>
          <a:bodyPr>
            <a:norm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1700" b="1" dirty="0">
                <a:solidFill>
                  <a:srgbClr val="C00000"/>
                </a:solidFill>
              </a:rPr>
              <a:t>Psychological Values</a:t>
            </a:r>
            <a:r>
              <a:rPr lang="en-US" sz="1700" b="1" dirty="0"/>
              <a:t> are more subtle than physical and organizational values, but </a:t>
            </a:r>
            <a:r>
              <a:rPr lang="en-US" sz="1700" b="1" dirty="0">
                <a:solidFill>
                  <a:srgbClr val="0000CC"/>
                </a:solidFill>
              </a:rPr>
              <a:t>contain the most productivity power </a:t>
            </a:r>
            <a:r>
              <a:rPr lang="en-US" sz="1700" b="1" dirty="0"/>
              <a:t>when implemented. 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1700" b="1" dirty="0"/>
              <a:t>Among them are:</a:t>
            </a:r>
          </a:p>
          <a:p>
            <a:pPr lvl="5">
              <a:spcBef>
                <a:spcPts val="400"/>
              </a:spcBef>
              <a:buFont typeface="Wingdings" panose="05000000000000000000" pitchFamily="2" charset="2"/>
              <a:buChar char="ü"/>
            </a:pPr>
            <a:r>
              <a:rPr lang="en-US" sz="1800" b="1" dirty="0">
                <a:solidFill>
                  <a:srgbClr val="FF0000"/>
                </a:solidFill>
              </a:rPr>
              <a:t>Pleasing the customer</a:t>
            </a:r>
            <a:endParaRPr lang="en-US" sz="1800" dirty="0"/>
          </a:p>
          <a:p>
            <a:pPr lvl="5">
              <a:spcBef>
                <a:spcPts val="400"/>
              </a:spcBef>
              <a:buFont typeface="Wingdings" panose="05000000000000000000" pitchFamily="2" charset="2"/>
              <a:buChar char="ü"/>
            </a:pPr>
            <a:r>
              <a:rPr lang="en-US" sz="1800" b="1" dirty="0">
                <a:solidFill>
                  <a:srgbClr val="FF0000"/>
                </a:solidFill>
              </a:rPr>
              <a:t>Respect for the individual</a:t>
            </a:r>
            <a:endParaRPr lang="en-US" sz="1800" dirty="0"/>
          </a:p>
          <a:p>
            <a:pPr lvl="5">
              <a:spcBef>
                <a:spcPts val="400"/>
              </a:spcBef>
              <a:buFont typeface="Wingdings" panose="05000000000000000000" pitchFamily="2" charset="2"/>
              <a:buChar char="ü"/>
            </a:pPr>
            <a:r>
              <a:rPr lang="en-US" sz="1800" b="1" dirty="0">
                <a:solidFill>
                  <a:srgbClr val="0000CC"/>
                </a:solidFill>
              </a:rPr>
              <a:t>Developing people (personal growth)</a:t>
            </a:r>
            <a:endParaRPr lang="en-US" sz="1800" dirty="0"/>
          </a:p>
          <a:p>
            <a:pPr lvl="5">
              <a:spcBef>
                <a:spcPts val="400"/>
              </a:spcBef>
              <a:buFont typeface="Wingdings" panose="05000000000000000000" pitchFamily="2" charset="2"/>
              <a:buChar char="ü"/>
            </a:pPr>
            <a:r>
              <a:rPr lang="en-US" sz="1800" b="1" dirty="0">
                <a:solidFill>
                  <a:srgbClr val="0000CC"/>
                </a:solidFill>
              </a:rPr>
              <a:t>Loyalty</a:t>
            </a:r>
            <a:endParaRPr lang="en-US" sz="1800" dirty="0"/>
          </a:p>
          <a:p>
            <a:pPr lvl="5">
              <a:spcBef>
                <a:spcPts val="400"/>
              </a:spcBef>
              <a:buFont typeface="Wingdings" panose="05000000000000000000" pitchFamily="2" charset="2"/>
              <a:buChar char="ü"/>
            </a:pPr>
            <a:r>
              <a:rPr lang="en-US" sz="1800" b="1" dirty="0">
                <a:solidFill>
                  <a:srgbClr val="FF0000"/>
                </a:solidFill>
              </a:rPr>
              <a:t>Service to society</a:t>
            </a:r>
            <a:endParaRPr lang="en-US" sz="1800" dirty="0"/>
          </a:p>
          <a:p>
            <a:pPr lvl="5">
              <a:spcBef>
                <a:spcPts val="400"/>
              </a:spcBef>
              <a:buFont typeface="Wingdings" panose="05000000000000000000" pitchFamily="2" charset="2"/>
              <a:buChar char="ü"/>
            </a:pPr>
            <a:r>
              <a:rPr lang="en-US" sz="1800" b="1" dirty="0">
                <a:solidFill>
                  <a:srgbClr val="0000CC"/>
                </a:solidFill>
              </a:rPr>
              <a:t>Integrity</a:t>
            </a:r>
            <a:endParaRPr lang="en-US" sz="1800" dirty="0"/>
          </a:p>
          <a:p>
            <a:pPr lvl="5">
              <a:spcBef>
                <a:spcPts val="400"/>
              </a:spcBef>
              <a:buFont typeface="Wingdings" panose="05000000000000000000" pitchFamily="2" charset="2"/>
              <a:buChar char="ü"/>
            </a:pPr>
            <a:r>
              <a:rPr lang="en-US" sz="1800" b="1" dirty="0">
                <a:solidFill>
                  <a:srgbClr val="0000CC"/>
                </a:solidFill>
              </a:rPr>
              <a:t>Innovation</a:t>
            </a:r>
            <a:endParaRPr lang="en-US" sz="1800" dirty="0"/>
          </a:p>
          <a:p>
            <a:pPr lvl="5">
              <a:spcBef>
                <a:spcPts val="400"/>
              </a:spcBef>
              <a:buFont typeface="Wingdings" panose="05000000000000000000" pitchFamily="2" charset="2"/>
              <a:buChar char="ü"/>
            </a:pPr>
            <a:r>
              <a:rPr lang="en-US" sz="1800" b="1" dirty="0">
                <a:solidFill>
                  <a:srgbClr val="0000CC"/>
                </a:solidFill>
              </a:rPr>
              <a:t>Creativity</a:t>
            </a:r>
            <a:endParaRPr lang="en-US" sz="1800" dirty="0"/>
          </a:p>
          <a:p>
            <a:pPr lvl="5">
              <a:spcBef>
                <a:spcPts val="400"/>
              </a:spcBef>
              <a:buFont typeface="Wingdings" panose="05000000000000000000" pitchFamily="2" charset="2"/>
              <a:buChar char="ü"/>
            </a:pPr>
            <a:r>
              <a:rPr lang="en-US" sz="1800" b="1" dirty="0">
                <a:solidFill>
                  <a:srgbClr val="0000CC"/>
                </a:solidFill>
              </a:rPr>
              <a:t>Harmony</a:t>
            </a:r>
            <a:endParaRPr lang="en-US" sz="1800" b="1" dirty="0"/>
          </a:p>
          <a:p>
            <a:pPr lvl="0">
              <a:spcBef>
                <a:spcPts val="600"/>
              </a:spcBef>
              <a:buFont typeface="Wingdings" panose="05000000000000000000" pitchFamily="2" charset="2"/>
              <a:buChar char="v"/>
            </a:pPr>
            <a:endParaRPr lang="en-US" sz="1800" dirty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v"/>
            </a:pPr>
            <a:endParaRPr lang="en-US" sz="1800" dirty="0">
              <a:solidFill>
                <a:srgbClr val="0000CC"/>
              </a:solidFill>
            </a:endParaRPr>
          </a:p>
          <a:p>
            <a:pPr lvl="0">
              <a:spcBef>
                <a:spcPts val="600"/>
              </a:spcBef>
              <a:buFont typeface="Wingdings" panose="05000000000000000000" pitchFamily="2" charset="2"/>
              <a:buChar char="v"/>
            </a:pP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4236438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609600"/>
            <a:ext cx="6965245" cy="630217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.. and still more Values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391400" cy="4876800"/>
          </a:xfrm>
        </p:spPr>
        <p:txBody>
          <a:bodyPr>
            <a:normAutofit/>
          </a:bodyPr>
          <a:lstStyle/>
          <a:p>
            <a:pPr lvl="0">
              <a:spcBef>
                <a:spcPts val="600"/>
              </a:spcBef>
              <a:buFont typeface="Wingdings" panose="05000000000000000000" pitchFamily="2" charset="2"/>
              <a:buChar char="v"/>
            </a:pPr>
            <a:endParaRPr lang="en-US" sz="1700" b="1" dirty="0">
              <a:solidFill>
                <a:srgbClr val="C00000"/>
              </a:solidFill>
            </a:endParaRPr>
          </a:p>
          <a:p>
            <a:pPr lvl="0">
              <a:spcBef>
                <a:spcPts val="600"/>
              </a:spcBef>
              <a:buFont typeface="Wingdings" panose="05000000000000000000" pitchFamily="2" charset="2"/>
              <a:buChar char="v"/>
            </a:pPr>
            <a:endParaRPr lang="en-US" sz="1600" b="1" dirty="0"/>
          </a:p>
          <a:p>
            <a:pPr lvl="0">
              <a:spcBef>
                <a:spcPts val="600"/>
              </a:spcBef>
              <a:buFont typeface="Wingdings" panose="05000000000000000000" pitchFamily="2" charset="2"/>
              <a:buChar char="v"/>
            </a:pPr>
            <a:endParaRPr lang="en-US" sz="1800" dirty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v"/>
            </a:pPr>
            <a:endParaRPr lang="en-US" sz="1800" dirty="0">
              <a:solidFill>
                <a:srgbClr val="0000CC"/>
              </a:solidFill>
            </a:endParaRPr>
          </a:p>
          <a:p>
            <a:pPr lvl="0">
              <a:spcBef>
                <a:spcPts val="600"/>
              </a:spcBef>
              <a:buFont typeface="Wingdings" panose="05000000000000000000" pitchFamily="2" charset="2"/>
              <a:buChar char="v"/>
            </a:pPr>
            <a:endParaRPr lang="en-US" sz="18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5190370"/>
              </p:ext>
            </p:extLst>
          </p:nvPr>
        </p:nvGraphicFramePr>
        <p:xfrm>
          <a:off x="1143000" y="1397000"/>
          <a:ext cx="6858000" cy="4739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285750" lvl="0" indent="-285750">
                        <a:spcBef>
                          <a:spcPts val="600"/>
                        </a:spcBef>
                        <a:buFont typeface="Wingdings" panose="05000000000000000000" pitchFamily="2" charset="2"/>
                        <a:buChar char="ü"/>
                      </a:pPr>
                      <a:r>
                        <a:rPr lang="en-US" sz="1500" b="1" dirty="0">
                          <a:solidFill>
                            <a:srgbClr val="0000CC"/>
                          </a:solidFill>
                        </a:rPr>
                        <a:t>Family feeling</a:t>
                      </a:r>
                    </a:p>
                    <a:p>
                      <a:pPr marL="285750" lvl="0" indent="-285750">
                        <a:spcBef>
                          <a:spcPts val="600"/>
                        </a:spcBef>
                        <a:buFont typeface="Wingdings" panose="05000000000000000000" pitchFamily="2" charset="2"/>
                        <a:buChar char="ü"/>
                      </a:pPr>
                      <a:r>
                        <a:rPr lang="en-US" sz="1500" b="1" dirty="0">
                          <a:solidFill>
                            <a:srgbClr val="0000CC"/>
                          </a:solidFill>
                        </a:rPr>
                        <a:t>Respect of others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500" b="1" dirty="0">
                          <a:solidFill>
                            <a:srgbClr val="0000CC"/>
                          </a:solidFill>
                        </a:rPr>
                        <a:t>Concern for others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500" b="1" dirty="0">
                          <a:solidFill>
                            <a:srgbClr val="0000CC"/>
                          </a:solidFill>
                        </a:rPr>
                        <a:t>Shared opportunity,</a:t>
                      </a:r>
                      <a:r>
                        <a:rPr lang="en-US" sz="1500" b="1" baseline="0" dirty="0">
                          <a:solidFill>
                            <a:srgbClr val="0000CC"/>
                          </a:solidFill>
                        </a:rPr>
                        <a:t> </a:t>
                      </a:r>
                      <a:r>
                        <a:rPr lang="en-US" sz="1500" b="1" dirty="0">
                          <a:solidFill>
                            <a:srgbClr val="0000CC"/>
                          </a:solidFill>
                        </a:rPr>
                        <a:t>ownership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500" b="1" dirty="0">
                          <a:solidFill>
                            <a:srgbClr val="0000CC"/>
                          </a:solidFill>
                        </a:rPr>
                        <a:t>Value partners, suppliers, etc.</a:t>
                      </a:r>
                      <a:br>
                        <a:rPr lang="en-US" sz="1500" b="1" dirty="0">
                          <a:solidFill>
                            <a:srgbClr val="0000CC"/>
                          </a:solidFill>
                        </a:rPr>
                      </a:br>
                      <a:endParaRPr lang="en-US" sz="1500" b="1" dirty="0">
                        <a:solidFill>
                          <a:srgbClr val="0000CC"/>
                        </a:solidFill>
                      </a:endParaRPr>
                    </a:p>
                    <a:p>
                      <a:pPr marL="285750" lvl="0" indent="-285750">
                        <a:spcBef>
                          <a:spcPts val="600"/>
                        </a:spcBef>
                        <a:buFont typeface="Wingdings" panose="05000000000000000000" pitchFamily="2" charset="2"/>
                        <a:buChar char="ü"/>
                      </a:pPr>
                      <a:r>
                        <a:rPr lang="en-US" sz="1500" b="1" dirty="0">
                          <a:solidFill>
                            <a:srgbClr val="0000CC"/>
                          </a:solidFill>
                        </a:rPr>
                        <a:t>Open environment, informality</a:t>
                      </a: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Wingdings" panose="05000000000000000000" pitchFamily="2" charset="2"/>
                        <a:buChar char="ü"/>
                      </a:pPr>
                      <a:r>
                        <a:rPr lang="en-US" sz="1500" b="1" dirty="0">
                          <a:solidFill>
                            <a:srgbClr val="0000CC"/>
                          </a:solidFill>
                        </a:rPr>
                        <a:t>Embrace change, uncertainty</a:t>
                      </a: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Wingdings" panose="05000000000000000000" pitchFamily="2" charset="2"/>
                        <a:buChar char="ü"/>
                      </a:pPr>
                      <a:r>
                        <a:rPr lang="en-US" sz="1500" b="1" dirty="0">
                          <a:solidFill>
                            <a:srgbClr val="0000CC"/>
                          </a:solidFill>
                        </a:rPr>
                        <a:t>Constantly experimenting</a:t>
                      </a: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Wingdings" panose="05000000000000000000" pitchFamily="2" charset="2"/>
                        <a:buChar char="ü"/>
                      </a:pPr>
                      <a:r>
                        <a:rPr lang="en-US" sz="1500" b="1" dirty="0">
                          <a:solidFill>
                            <a:srgbClr val="0000CC"/>
                          </a:solidFill>
                        </a:rPr>
                        <a:t>Venture into the unknown</a:t>
                      </a: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Wingdings" panose="05000000000000000000" pitchFamily="2" charset="2"/>
                        <a:buChar char="ü"/>
                      </a:pPr>
                      <a:r>
                        <a:rPr lang="en-US" sz="1500" b="1" dirty="0">
                          <a:solidFill>
                            <a:srgbClr val="FF0000"/>
                          </a:solidFill>
                        </a:rPr>
                        <a:t>Think differently</a:t>
                      </a:r>
                      <a:br>
                        <a:rPr lang="en-US" sz="1500" b="1" dirty="0">
                          <a:solidFill>
                            <a:srgbClr val="0000CC"/>
                          </a:solidFill>
                        </a:rPr>
                      </a:br>
                      <a:endParaRPr lang="en-US" sz="1500" b="1" dirty="0">
                        <a:solidFill>
                          <a:srgbClr val="0000CC"/>
                        </a:solidFill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500" b="1" dirty="0">
                          <a:solidFill>
                            <a:srgbClr val="FF0000"/>
                          </a:solidFill>
                        </a:rPr>
                        <a:t>Go the extra mile, don’t settle</a:t>
                      </a: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Wingdings" panose="05000000000000000000" pitchFamily="2" charset="2"/>
                        <a:buChar char="ü"/>
                      </a:pPr>
                      <a:r>
                        <a:rPr lang="en-US" sz="1500" b="1" dirty="0">
                          <a:solidFill>
                            <a:srgbClr val="0000CC"/>
                          </a:solidFill>
                        </a:rPr>
                        <a:t>Resolve</a:t>
                      </a:r>
                      <a:r>
                        <a:rPr lang="en-US" sz="1500" b="1" baseline="0" dirty="0">
                          <a:solidFill>
                            <a:srgbClr val="0000CC"/>
                          </a:solidFill>
                        </a:rPr>
                        <a:t> all</a:t>
                      </a:r>
                      <a:r>
                        <a:rPr lang="en-US" sz="1500" b="1" dirty="0">
                          <a:solidFill>
                            <a:srgbClr val="0000CC"/>
                          </a:solidFill>
                        </a:rPr>
                        <a:t> problems</a:t>
                      </a: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Wingdings" panose="05000000000000000000" pitchFamily="2" charset="2"/>
                        <a:buChar char="ü"/>
                      </a:pPr>
                      <a:r>
                        <a:rPr lang="en-US" sz="1500" b="1" dirty="0">
                          <a:solidFill>
                            <a:srgbClr val="0000CC"/>
                          </a:solidFill>
                        </a:rPr>
                        <a:t>Rise to challenges</a:t>
                      </a: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Wingdings" panose="05000000000000000000" pitchFamily="2" charset="2"/>
                        <a:buChar char="ü"/>
                      </a:pPr>
                      <a:r>
                        <a:rPr lang="en-US" sz="1500" b="1" dirty="0">
                          <a:solidFill>
                            <a:srgbClr val="0000CC"/>
                          </a:solidFill>
                        </a:rPr>
                        <a:t>See problems as opportunities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600"/>
                        </a:spcBef>
                        <a:buFont typeface="Wingdings" panose="05000000000000000000" pitchFamily="2" charset="2"/>
                        <a:buChar char="ü"/>
                      </a:pPr>
                      <a:r>
                        <a:rPr lang="en-US" sz="1500" b="1" dirty="0">
                          <a:solidFill>
                            <a:srgbClr val="FF0000"/>
                          </a:solidFill>
                        </a:rPr>
                        <a:t>Continuous improvement</a:t>
                      </a: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Wingdings" panose="05000000000000000000" pitchFamily="2" charset="2"/>
                        <a:buChar char="ü"/>
                      </a:pPr>
                      <a:r>
                        <a:rPr lang="en-US" sz="1500" b="1" dirty="0">
                          <a:solidFill>
                            <a:srgbClr val="0000CC"/>
                          </a:solidFill>
                        </a:rPr>
                        <a:t>Being attuned to changing needs of society</a:t>
                      </a:r>
                    </a:p>
                    <a:p>
                      <a:pPr marL="285750" lvl="0" indent="-285750">
                        <a:spcBef>
                          <a:spcPts val="600"/>
                        </a:spcBef>
                        <a:buFont typeface="Wingdings" panose="05000000000000000000" pitchFamily="2" charset="2"/>
                        <a:buChar char="ü"/>
                      </a:pPr>
                      <a:r>
                        <a:rPr lang="en-US" sz="1500" b="1" dirty="0">
                          <a:solidFill>
                            <a:srgbClr val="0000CC"/>
                          </a:solidFill>
                        </a:rPr>
                        <a:t>Technology aware, focused, driven</a:t>
                      </a:r>
                    </a:p>
                    <a:p>
                      <a:pPr marL="285750" lvl="0" indent="-285750">
                        <a:spcBef>
                          <a:spcPts val="600"/>
                        </a:spcBef>
                        <a:buFont typeface="Wingdings" panose="05000000000000000000" pitchFamily="2" charset="2"/>
                        <a:buChar char="ü"/>
                      </a:pPr>
                      <a:endParaRPr lang="en-US" sz="1500" b="1" dirty="0">
                        <a:solidFill>
                          <a:srgbClr val="0000CC"/>
                        </a:solidFill>
                      </a:endParaRPr>
                    </a:p>
                    <a:p>
                      <a:pPr marL="285750" lvl="0" indent="-285750">
                        <a:spcBef>
                          <a:spcPts val="600"/>
                        </a:spcBef>
                        <a:buFont typeface="Wingdings" panose="05000000000000000000" pitchFamily="2" charset="2"/>
                        <a:buChar char="ü"/>
                      </a:pPr>
                      <a:r>
                        <a:rPr lang="en-US" sz="1500" b="1" dirty="0">
                          <a:solidFill>
                            <a:srgbClr val="0000CC"/>
                          </a:solidFill>
                        </a:rPr>
                        <a:t>Responsiveness</a:t>
                      </a:r>
                    </a:p>
                    <a:p>
                      <a:pPr marL="285750" lvl="0" indent="-285750">
                        <a:spcBef>
                          <a:spcPts val="600"/>
                        </a:spcBef>
                        <a:buFont typeface="Wingdings" panose="05000000000000000000" pitchFamily="2" charset="2"/>
                        <a:buChar char="ü"/>
                      </a:pPr>
                      <a:r>
                        <a:rPr lang="en-US" sz="1500" b="1" dirty="0">
                          <a:solidFill>
                            <a:srgbClr val="0000CC"/>
                          </a:solidFill>
                        </a:rPr>
                        <a:t>Decisiveness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500" b="1" dirty="0">
                          <a:solidFill>
                            <a:srgbClr val="0000CC"/>
                          </a:solidFill>
                        </a:rPr>
                        <a:t>Reliability, dependability</a:t>
                      </a:r>
                      <a:br>
                        <a:rPr lang="en-US" sz="1500" b="1" dirty="0">
                          <a:solidFill>
                            <a:srgbClr val="0000CC"/>
                          </a:solidFill>
                        </a:rPr>
                      </a:br>
                      <a:endParaRPr lang="en-US" sz="1500" b="1" dirty="0">
                        <a:solidFill>
                          <a:srgbClr val="0000CC"/>
                        </a:solidFill>
                      </a:endParaRPr>
                    </a:p>
                    <a:p>
                      <a:pPr marL="285750" lvl="0" indent="-285750">
                        <a:spcBef>
                          <a:spcPts val="600"/>
                        </a:spcBef>
                        <a:buFont typeface="Wingdings" panose="05000000000000000000" pitchFamily="2" charset="2"/>
                        <a:buChar char="ü"/>
                      </a:pPr>
                      <a:r>
                        <a:rPr lang="en-US" sz="1500" b="1" dirty="0">
                          <a:solidFill>
                            <a:srgbClr val="0000CC"/>
                          </a:solidFill>
                        </a:rPr>
                        <a:t>Simplicity</a:t>
                      </a: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Wingdings" panose="05000000000000000000" pitchFamily="2" charset="2"/>
                        <a:buChar char="ü"/>
                      </a:pPr>
                      <a:r>
                        <a:rPr lang="en-US" sz="1500" b="1" dirty="0">
                          <a:solidFill>
                            <a:srgbClr val="FF0000"/>
                          </a:solidFill>
                        </a:rPr>
                        <a:t>Perfection in work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en-US" sz="1500" b="1" dirty="0">
                        <a:solidFill>
                          <a:srgbClr val="0000CC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500" b="1" dirty="0">
                          <a:solidFill>
                            <a:srgbClr val="0000CC"/>
                          </a:solidFill>
                        </a:rPr>
                        <a:t>Community relations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500" b="1" dirty="0">
                          <a:solidFill>
                            <a:srgbClr val="0000CC"/>
                          </a:solidFill>
                        </a:rPr>
                        <a:t>Forge long-term relationships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500" b="1" dirty="0">
                          <a:solidFill>
                            <a:srgbClr val="0000CC"/>
                          </a:solidFill>
                        </a:rPr>
                        <a:t>Doing the right thing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8131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609600"/>
            <a:ext cx="6965245" cy="630217"/>
          </a:xfrm>
        </p:spPr>
        <p:txBody>
          <a:bodyPr>
            <a:normAutofit/>
          </a:bodyPr>
          <a:lstStyle/>
          <a:p>
            <a:r>
              <a:rPr lang="en-US" sz="2200" b="1" dirty="0">
                <a:solidFill>
                  <a:srgbClr val="C00000"/>
                </a:solidFill>
              </a:rPr>
              <a:t>Self-Analysis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8800"/>
            <a:ext cx="7391400" cy="4267200"/>
          </a:xfrm>
        </p:spPr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v"/>
            </a:pPr>
            <a:r>
              <a:rPr lang="en-US" sz="1800" b="1" dirty="0"/>
              <a:t>1. Identify the three most important values in your company.</a:t>
            </a:r>
          </a:p>
          <a:p>
            <a:pPr lvl="0">
              <a:buFont typeface="Wingdings" panose="05000000000000000000" pitchFamily="2" charset="2"/>
              <a:buChar char="v"/>
            </a:pPr>
            <a:endParaRPr lang="en-US" sz="1800" b="1" dirty="0"/>
          </a:p>
          <a:p>
            <a:pPr lvl="0">
              <a:buFont typeface="Wingdings" panose="05000000000000000000" pitchFamily="2" charset="2"/>
              <a:buChar char="v"/>
            </a:pPr>
            <a:r>
              <a:rPr lang="en-US" sz="1800" b="1" dirty="0"/>
              <a:t>2. What other values do you think could act as drivers for the growth of your business?</a:t>
            </a:r>
          </a:p>
          <a:p>
            <a:pPr lvl="0">
              <a:buFont typeface="Wingdings" panose="05000000000000000000" pitchFamily="2" charset="2"/>
              <a:buChar char="v"/>
            </a:pPr>
            <a:endParaRPr lang="en-US" sz="1800" b="1" dirty="0"/>
          </a:p>
          <a:p>
            <a:pPr lvl="0">
              <a:buFont typeface="Wingdings" panose="05000000000000000000" pitchFamily="2" charset="2"/>
              <a:buChar char="v"/>
            </a:pPr>
            <a:r>
              <a:rPr lang="en-US" sz="1800" b="1" dirty="0"/>
              <a:t>3. Rate your company’s performance on Orderliness using the detailed survey form provided.</a:t>
            </a:r>
          </a:p>
          <a:p>
            <a:pPr lvl="0">
              <a:buFont typeface="Wingdings" panose="05000000000000000000" pitchFamily="2" charset="2"/>
              <a:buChar char="v"/>
            </a:pPr>
            <a:endParaRPr lang="en-US" sz="1800" b="1" dirty="0"/>
          </a:p>
          <a:p>
            <a:pPr lvl="0">
              <a:buFont typeface="Wingdings" panose="05000000000000000000" pitchFamily="2" charset="2"/>
              <a:buChar char="v"/>
            </a:pPr>
            <a:r>
              <a:rPr lang="en-US" sz="1800" b="1" dirty="0"/>
              <a:t>4. Rate your company’s performance on Punctuality using the detailed survey form provided.</a:t>
            </a:r>
          </a:p>
          <a:p>
            <a:pPr lvl="0">
              <a:buFont typeface="Wingdings" panose="05000000000000000000" pitchFamily="2" charset="2"/>
              <a:buChar char="v"/>
            </a:pPr>
            <a:endParaRPr lang="en-US" sz="1800" b="1" dirty="0"/>
          </a:p>
          <a:p>
            <a:pPr lvl="0">
              <a:buFont typeface="Wingdings" panose="05000000000000000000" pitchFamily="2" charset="2"/>
              <a:buChar char="v"/>
            </a:pPr>
            <a:r>
              <a:rPr lang="en-US" sz="1800" b="1" dirty="0"/>
              <a:t>5. Rate your company’s performance on the other 28 values listed in the form.</a:t>
            </a:r>
          </a:p>
          <a:p>
            <a:pPr lvl="0">
              <a:buFont typeface="Wingdings" panose="05000000000000000000" pitchFamily="2" charset="2"/>
              <a:buChar char="v"/>
            </a:pPr>
            <a:endParaRPr lang="en-US" sz="1600" b="1" dirty="0"/>
          </a:p>
          <a:p>
            <a:pPr marL="0" lvl="0" indent="0">
              <a:buNone/>
            </a:pPr>
            <a:endParaRPr lang="en-US" sz="1600" b="1" dirty="0"/>
          </a:p>
          <a:p>
            <a:pPr lvl="0">
              <a:spcBef>
                <a:spcPts val="600"/>
              </a:spcBef>
              <a:buFont typeface="Wingdings" panose="05000000000000000000" pitchFamily="2" charset="2"/>
              <a:buChar char="v"/>
            </a:pPr>
            <a:endParaRPr lang="en-US" sz="1800" dirty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v"/>
            </a:pPr>
            <a:endParaRPr lang="en-US" sz="1800" dirty="0">
              <a:solidFill>
                <a:srgbClr val="0000CC"/>
              </a:solidFill>
            </a:endParaRPr>
          </a:p>
          <a:p>
            <a:pPr lvl="0">
              <a:spcBef>
                <a:spcPts val="600"/>
              </a:spcBef>
              <a:buFont typeface="Wingdings" panose="05000000000000000000" pitchFamily="2" charset="2"/>
              <a:buChar char="v"/>
            </a:pPr>
            <a:endParaRPr lang="en-US" sz="18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1143000"/>
            <a:ext cx="762000" cy="52493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39800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685800"/>
            <a:ext cx="6965245" cy="630217"/>
          </a:xfrm>
        </p:spPr>
        <p:txBody>
          <a:bodyPr>
            <a:normAutofit/>
          </a:bodyPr>
          <a:lstStyle/>
          <a:p>
            <a:r>
              <a:rPr lang="en-US" sz="2200" dirty="0">
                <a:solidFill>
                  <a:srgbClr val="C00000"/>
                </a:solidFill>
              </a:rPr>
              <a:t>“Outer” vs. “Inner” Opportunities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133600"/>
            <a:ext cx="7162800" cy="3048000"/>
          </a:xfrm>
        </p:spPr>
        <p:txBody>
          <a:bodyPr>
            <a:normAutofit/>
          </a:bodyPr>
          <a:lstStyle/>
          <a:p>
            <a:pPr lvl="0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US" sz="1800" dirty="0"/>
              <a:t>In a previous presentation we examined the vast opportunities available, and how an ever-changing society is accelerating that. 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US" sz="1800" dirty="0"/>
              <a:t>And yet the opportunities created by these </a:t>
            </a:r>
            <a:r>
              <a:rPr lang="en-US" sz="1800" u="sng" dirty="0"/>
              <a:t>external</a:t>
            </a:r>
            <a:r>
              <a:rPr lang="en-US" sz="1800" dirty="0"/>
              <a:t> treasures pale in significance compared with the vast riches that reside </a:t>
            </a:r>
            <a:r>
              <a:rPr lang="en-US" sz="1800" u="sng" dirty="0"/>
              <a:t>inside</a:t>
            </a:r>
            <a:r>
              <a:rPr lang="en-US" sz="1800" dirty="0"/>
              <a:t> the company.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US" sz="1800" b="1" dirty="0">
                <a:solidFill>
                  <a:srgbClr val="C00000"/>
                </a:solidFill>
              </a:rPr>
              <a:t>The key to those riches is </a:t>
            </a:r>
            <a:r>
              <a:rPr lang="en-US" sz="1800" b="1" u="sng" dirty="0">
                <a:solidFill>
                  <a:srgbClr val="C00000"/>
                </a:solidFill>
              </a:rPr>
              <a:t>values</a:t>
            </a:r>
            <a:r>
              <a:rPr lang="en-US" sz="1800" b="1" dirty="0">
                <a:solidFill>
                  <a:srgbClr val="C00000"/>
                </a:solidFill>
              </a:rPr>
              <a:t>.</a:t>
            </a:r>
          </a:p>
          <a:p>
            <a:pPr lvl="0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US" sz="1800" dirty="0">
                <a:solidFill>
                  <a:srgbClr val="C00000"/>
                </a:solidFill>
              </a:rPr>
              <a:t>Values possess a phenomenal power to energize a company for rapid, unprecedented growth in revenues and profits.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3135" y="1295400"/>
            <a:ext cx="916065" cy="609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61498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609600"/>
            <a:ext cx="6965245" cy="630217"/>
          </a:xfrm>
        </p:spPr>
        <p:txBody>
          <a:bodyPr>
            <a:normAutofit/>
          </a:bodyPr>
          <a:lstStyle/>
          <a:p>
            <a:r>
              <a:rPr lang="en-US" sz="2200" dirty="0">
                <a:solidFill>
                  <a:srgbClr val="C00000"/>
                </a:solidFill>
              </a:rPr>
              <a:t>Values as Qualitative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7239000" cy="4495800"/>
          </a:xfrm>
        </p:spPr>
        <p:txBody>
          <a:bodyPr>
            <a:normAutofit fontScale="92500" lnSpcReduction="20000"/>
          </a:bodyPr>
          <a:lstStyle/>
          <a:p>
            <a:pPr lvl="0">
              <a:spcBef>
                <a:spcPts val="800"/>
              </a:spcBef>
              <a:buFont typeface="Wingdings" panose="05000000000000000000" pitchFamily="2" charset="2"/>
              <a:buChar char="v"/>
            </a:pPr>
            <a:r>
              <a:rPr lang="en-US" sz="1900" b="1" dirty="0"/>
              <a:t>Companies direct their energies by focusing on the achieving </a:t>
            </a:r>
            <a:r>
              <a:rPr lang="en-US" sz="1900" b="1" u="sng" dirty="0"/>
              <a:t>corporate goals</a:t>
            </a:r>
            <a:r>
              <a:rPr lang="en-US" sz="1900" b="1" dirty="0"/>
              <a:t>. </a:t>
            </a:r>
          </a:p>
          <a:p>
            <a:pPr lvl="0">
              <a:spcBef>
                <a:spcPts val="800"/>
              </a:spcBef>
              <a:buFont typeface="Wingdings" panose="05000000000000000000" pitchFamily="2" charset="2"/>
              <a:buChar char="v"/>
            </a:pPr>
            <a:r>
              <a:rPr lang="en-US" sz="1900" b="1" dirty="0"/>
              <a:t>The goal may be to achieve a </a:t>
            </a:r>
            <a:r>
              <a:rPr lang="en-US" sz="1900" b="1" u="sng" dirty="0"/>
              <a:t>quantitative</a:t>
            </a:r>
            <a:r>
              <a:rPr lang="en-US" sz="1900" b="1" dirty="0"/>
              <a:t> target; such as units produced and sold, or dollars of revenue and profit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en-US" sz="1900" dirty="0">
                <a:solidFill>
                  <a:srgbClr val="0000CC"/>
                </a:solidFill>
              </a:rPr>
              <a:t>E.g. increasing sales and profits by 20% in the XYZ profit center</a:t>
            </a:r>
          </a:p>
          <a:p>
            <a:pPr>
              <a:spcBef>
                <a:spcPts val="800"/>
              </a:spcBef>
              <a:buFont typeface="Wingdings" panose="05000000000000000000" pitchFamily="2" charset="2"/>
              <a:buChar char="v"/>
            </a:pPr>
            <a:r>
              <a:rPr lang="en-US" sz="1900" b="1" dirty="0"/>
              <a:t>On the other hand the goal may also be to improve the </a:t>
            </a:r>
            <a:r>
              <a:rPr lang="en-US" sz="1900" b="1" u="sng" dirty="0"/>
              <a:t>quality</a:t>
            </a:r>
            <a:r>
              <a:rPr lang="en-US" sz="1900" b="1" dirty="0"/>
              <a:t> of the work. E.g. to do it – </a:t>
            </a:r>
          </a:p>
          <a:p>
            <a:pPr marL="1657350" lvl="4" indent="-285750"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en-US" sz="1700" dirty="0">
                <a:solidFill>
                  <a:srgbClr val="C00000"/>
                </a:solidFill>
              </a:rPr>
              <a:t>better</a:t>
            </a:r>
          </a:p>
          <a:p>
            <a:pPr marL="1657350" lvl="4" indent="-285750"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en-US" sz="1700" dirty="0">
                <a:solidFill>
                  <a:srgbClr val="C00000"/>
                </a:solidFill>
              </a:rPr>
              <a:t>faster</a:t>
            </a:r>
          </a:p>
          <a:p>
            <a:pPr marL="1657350" lvl="4" indent="-285750"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en-US" sz="1700" dirty="0">
                <a:solidFill>
                  <a:srgbClr val="C00000"/>
                </a:solidFill>
              </a:rPr>
              <a:t>more efficiently</a:t>
            </a:r>
          </a:p>
          <a:p>
            <a:pPr marL="1657350" lvl="4" indent="-285750"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en-US" sz="1700" dirty="0">
                <a:solidFill>
                  <a:srgbClr val="C00000"/>
                </a:solidFill>
              </a:rPr>
              <a:t>more safely</a:t>
            </a:r>
          </a:p>
          <a:p>
            <a:pPr marL="1657350" lvl="4" indent="-285750">
              <a:spcBef>
                <a:spcPts val="300"/>
              </a:spcBef>
              <a:buClrTx/>
              <a:buSzTx/>
              <a:buFont typeface="Wingdings" panose="05000000000000000000" pitchFamily="2" charset="2"/>
              <a:buChar char="ü"/>
              <a:defRPr/>
            </a:pPr>
            <a:r>
              <a:rPr lang="en-US" sz="1700" dirty="0">
                <a:solidFill>
                  <a:srgbClr val="C00000"/>
                </a:solidFill>
              </a:rPr>
              <a:t>more systematically</a:t>
            </a:r>
          </a:p>
          <a:p>
            <a:pPr marL="1657350" lvl="4" indent="-285750"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en-US" sz="1700" dirty="0">
                <a:solidFill>
                  <a:srgbClr val="C00000"/>
                </a:solidFill>
              </a:rPr>
              <a:t>with improved communication, coordination</a:t>
            </a:r>
          </a:p>
          <a:p>
            <a:pPr marL="1657350" lvl="4" indent="-285750"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en-US" sz="1700" dirty="0">
                <a:solidFill>
                  <a:srgbClr val="C00000"/>
                </a:solidFill>
              </a:rPr>
              <a:t>in a manner more pleasing to customers</a:t>
            </a:r>
          </a:p>
          <a:p>
            <a:pPr marL="1657350" lvl="4" indent="-285750"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en-US" sz="1700" dirty="0">
                <a:solidFill>
                  <a:srgbClr val="C00000"/>
                </a:solidFill>
              </a:rPr>
              <a:t>in a way more satisfying to employees</a:t>
            </a:r>
            <a:endParaRPr lang="en-US" sz="2000" dirty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US" sz="1900" dirty="0"/>
              <a:t>These </a:t>
            </a:r>
            <a:r>
              <a:rPr lang="en-US" sz="1900" b="1" u="sng" dirty="0"/>
              <a:t>qualitative</a:t>
            </a:r>
            <a:r>
              <a:rPr lang="en-US" sz="1900" dirty="0"/>
              <a:t> goals are what we mean by </a:t>
            </a:r>
            <a:r>
              <a:rPr lang="en-US" sz="1900" b="1" u="sng" dirty="0">
                <a:solidFill>
                  <a:srgbClr val="C00000"/>
                </a:solidFill>
              </a:rPr>
              <a:t>corporate</a:t>
            </a:r>
            <a:r>
              <a:rPr lang="en-US" sz="1900" b="1" u="sng" dirty="0"/>
              <a:t> </a:t>
            </a:r>
            <a:r>
              <a:rPr lang="en-US" sz="1900" b="1" u="sng" dirty="0">
                <a:solidFill>
                  <a:srgbClr val="C00000"/>
                </a:solidFill>
              </a:rPr>
              <a:t>values</a:t>
            </a:r>
            <a:r>
              <a:rPr lang="en-US" sz="1900" dirty="0"/>
              <a:t>.</a:t>
            </a:r>
            <a:endParaRPr lang="en-US" sz="19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rgbClr val="C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1" y="1091609"/>
            <a:ext cx="609600" cy="5677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49158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391400" cy="4800600"/>
          </a:xfrm>
        </p:spPr>
        <p:txBody>
          <a:bodyPr>
            <a:normAutofit fontScale="92500" lnSpcReduction="20000"/>
          </a:bodyPr>
          <a:lstStyle/>
          <a:p>
            <a:pPr lvl="0">
              <a:spcBef>
                <a:spcPts val="3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1800" b="1" dirty="0"/>
              <a:t>Consider the values implemented by two of the most profitable companies in the world.</a:t>
            </a:r>
          </a:p>
          <a:p>
            <a:pPr lvl="0"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1600" b="1" dirty="0"/>
              <a:t> </a:t>
            </a:r>
            <a:r>
              <a:rPr lang="en-US" sz="1800" b="1" dirty="0">
                <a:solidFill>
                  <a:srgbClr val="C00000"/>
                </a:solidFill>
              </a:rPr>
              <a:t>Apple: </a:t>
            </a:r>
          </a:p>
          <a:p>
            <a:pPr lvl="1"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en-US" sz="1800" b="1" dirty="0">
                <a:solidFill>
                  <a:srgbClr val="0000CC"/>
                </a:solidFill>
              </a:rPr>
              <a:t>Ease of Use </a:t>
            </a:r>
            <a:r>
              <a:rPr lang="en-US" sz="1800" dirty="0">
                <a:solidFill>
                  <a:srgbClr val="0000CC"/>
                </a:solidFill>
              </a:rPr>
              <a:t>(of their devices)</a:t>
            </a:r>
            <a:endParaRPr lang="en-US" sz="1800" dirty="0"/>
          </a:p>
          <a:p>
            <a:pPr lvl="1"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en-US" sz="1800" b="1" dirty="0">
                <a:solidFill>
                  <a:srgbClr val="0000CC"/>
                </a:solidFill>
              </a:rPr>
              <a:t>Simplicity </a:t>
            </a:r>
            <a:r>
              <a:rPr lang="en-US" sz="1800" dirty="0">
                <a:solidFill>
                  <a:srgbClr val="0000CC"/>
                </a:solidFill>
              </a:rPr>
              <a:t>(of form and function; </a:t>
            </a:r>
            <a:r>
              <a:rPr lang="en-US" sz="1800" dirty="0">
                <a:solidFill>
                  <a:srgbClr val="FF0000"/>
                </a:solidFill>
              </a:rPr>
              <a:t>IPhone</a:t>
            </a:r>
            <a:r>
              <a:rPr lang="en-US" sz="1800" dirty="0">
                <a:solidFill>
                  <a:srgbClr val="0000CC"/>
                </a:solidFill>
              </a:rPr>
              <a:t>)</a:t>
            </a:r>
            <a:endParaRPr lang="en-US" sz="1800" dirty="0"/>
          </a:p>
          <a:p>
            <a:pPr lvl="1"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en-US" sz="1800" b="1" dirty="0">
                <a:solidFill>
                  <a:srgbClr val="0000CC"/>
                </a:solidFill>
              </a:rPr>
              <a:t>Changing Needs of Society </a:t>
            </a:r>
            <a:r>
              <a:rPr lang="en-US" sz="1800" dirty="0">
                <a:solidFill>
                  <a:srgbClr val="0000CC"/>
                </a:solidFill>
              </a:rPr>
              <a:t>(being in tune with)</a:t>
            </a:r>
          </a:p>
          <a:p>
            <a:pPr lvl="1"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en-US" sz="1800" b="1" dirty="0">
                <a:solidFill>
                  <a:srgbClr val="0000CC"/>
                </a:solidFill>
              </a:rPr>
              <a:t>Integrators </a:t>
            </a:r>
            <a:r>
              <a:rPr lang="en-US" sz="1800" dirty="0">
                <a:solidFill>
                  <a:srgbClr val="0000CC"/>
                </a:solidFill>
              </a:rPr>
              <a:t>(of various technologies)</a:t>
            </a:r>
            <a:endParaRPr lang="en-US" sz="1800" dirty="0"/>
          </a:p>
          <a:p>
            <a:pPr lvl="1"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en-US" sz="1800" b="1" dirty="0">
                <a:solidFill>
                  <a:srgbClr val="0000CC"/>
                </a:solidFill>
              </a:rPr>
              <a:t>Perfection </a:t>
            </a:r>
            <a:r>
              <a:rPr lang="en-US" sz="1800" dirty="0">
                <a:solidFill>
                  <a:srgbClr val="0000CC"/>
                </a:solidFill>
              </a:rPr>
              <a:t>(of the details)</a:t>
            </a:r>
            <a:endParaRPr lang="en-US" sz="1800" dirty="0"/>
          </a:p>
          <a:p>
            <a:pPr lvl="1"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en-US" sz="1800" b="1" dirty="0">
                <a:solidFill>
                  <a:srgbClr val="0000CC"/>
                </a:solidFill>
              </a:rPr>
              <a:t>Quality of Design </a:t>
            </a:r>
            <a:r>
              <a:rPr lang="en-US" sz="1800" dirty="0">
                <a:solidFill>
                  <a:srgbClr val="0000CC"/>
                </a:solidFill>
              </a:rPr>
              <a:t>(seamless form and function  </a:t>
            </a:r>
            <a:r>
              <a:rPr lang="en-US" sz="1800" dirty="0">
                <a:solidFill>
                  <a:srgbClr val="FF0000"/>
                </a:solidFill>
              </a:rPr>
              <a:t>IPhone</a:t>
            </a:r>
            <a:r>
              <a:rPr lang="en-US" sz="1800" dirty="0">
                <a:solidFill>
                  <a:srgbClr val="0000CC"/>
                </a:solidFill>
              </a:rPr>
              <a:t>)</a:t>
            </a:r>
          </a:p>
          <a:p>
            <a:pPr lvl="1"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en-US" sz="1800" b="1" dirty="0">
                <a:solidFill>
                  <a:srgbClr val="FF0000"/>
                </a:solidFill>
              </a:rPr>
              <a:t>As a result of these values, Apple's profits are off the charts.</a:t>
            </a:r>
          </a:p>
          <a:p>
            <a:pPr lvl="1"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en-US" sz="1800" b="1" dirty="0">
                <a:solidFill>
                  <a:srgbClr val="FF0000"/>
                </a:solidFill>
              </a:rPr>
              <a:t>They are approaching $1Trillion in value! </a:t>
            </a:r>
            <a:br>
              <a:rPr lang="en-US" sz="1300" b="1" dirty="0">
                <a:solidFill>
                  <a:srgbClr val="FF0000"/>
                </a:solidFill>
              </a:rPr>
            </a:br>
            <a:endParaRPr lang="en-US" sz="1300" b="1" dirty="0">
              <a:solidFill>
                <a:srgbClr val="FF0000"/>
              </a:solidFill>
            </a:endParaRPr>
          </a:p>
          <a:p>
            <a:pPr lvl="0"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1800" b="1" dirty="0">
                <a:solidFill>
                  <a:srgbClr val="C00000"/>
                </a:solidFill>
              </a:rPr>
              <a:t>Google: </a:t>
            </a:r>
          </a:p>
          <a:p>
            <a:pPr lvl="1"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en-US" sz="1800" b="1" dirty="0">
                <a:solidFill>
                  <a:srgbClr val="0000CC"/>
                </a:solidFill>
              </a:rPr>
              <a:t>Quality and accuracy </a:t>
            </a:r>
            <a:r>
              <a:rPr lang="en-US" sz="1800" dirty="0">
                <a:solidFill>
                  <a:srgbClr val="0000CC"/>
                </a:solidFill>
              </a:rPr>
              <a:t>(of search &amp; ad results)</a:t>
            </a:r>
          </a:p>
          <a:p>
            <a:pPr lvl="1"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en-US" sz="1800" b="1" dirty="0">
                <a:solidFill>
                  <a:srgbClr val="0000CC"/>
                </a:solidFill>
              </a:rPr>
              <a:t>Open work environment </a:t>
            </a:r>
            <a:r>
              <a:rPr lang="en-US" sz="1800" dirty="0">
                <a:solidFill>
                  <a:srgbClr val="0000CC"/>
                </a:solidFill>
              </a:rPr>
              <a:t>(let people experiment on their own)</a:t>
            </a:r>
            <a:endParaRPr lang="en-US" sz="1800" dirty="0"/>
          </a:p>
          <a:p>
            <a:pPr lvl="1"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en-US" sz="1800" b="1" dirty="0">
                <a:solidFill>
                  <a:srgbClr val="0000CC"/>
                </a:solidFill>
              </a:rPr>
              <a:t>Open, free platform </a:t>
            </a:r>
            <a:r>
              <a:rPr lang="en-US" sz="1800" dirty="0">
                <a:solidFill>
                  <a:srgbClr val="0000CC"/>
                </a:solidFill>
              </a:rPr>
              <a:t>(Android)</a:t>
            </a:r>
            <a:endParaRPr lang="en-US" sz="1800" dirty="0"/>
          </a:p>
          <a:p>
            <a:pPr lvl="1"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en-US" sz="1800" b="1" dirty="0">
                <a:solidFill>
                  <a:srgbClr val="0000CC"/>
                </a:solidFill>
              </a:rPr>
              <a:t>Innovation </a:t>
            </a:r>
            <a:r>
              <a:rPr lang="en-US" sz="1800" dirty="0">
                <a:solidFill>
                  <a:srgbClr val="0000CC"/>
                </a:solidFill>
              </a:rPr>
              <a:t>(constantly looking into new areas)</a:t>
            </a:r>
          </a:p>
          <a:p>
            <a:pPr lvl="1"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en-US" sz="1800" b="1" dirty="0">
                <a:solidFill>
                  <a:srgbClr val="0000CC"/>
                </a:solidFill>
              </a:rPr>
              <a:t>“Do no evil philosophy” </a:t>
            </a:r>
            <a:r>
              <a:rPr lang="en-US" sz="1800" dirty="0">
                <a:solidFill>
                  <a:srgbClr val="0000CC"/>
                </a:solidFill>
              </a:rPr>
              <a:t>(in relation to society)</a:t>
            </a:r>
          </a:p>
          <a:p>
            <a:pPr lvl="1"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en-US" sz="1800" b="1" dirty="0">
                <a:solidFill>
                  <a:srgbClr val="FF0000"/>
                </a:solidFill>
              </a:rPr>
              <a:t>Here too Google’s profits are off the charts</a:t>
            </a:r>
            <a:endParaRPr lang="en-US" sz="1800" b="1" dirty="0"/>
          </a:p>
          <a:p>
            <a:pPr lvl="0">
              <a:spcBef>
                <a:spcPts val="600"/>
              </a:spcBef>
              <a:buFont typeface="Wingdings" panose="05000000000000000000" pitchFamily="2" charset="2"/>
              <a:buChar char="v"/>
            </a:pPr>
            <a:endParaRPr lang="en-US" sz="1800" dirty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v"/>
            </a:pPr>
            <a:endParaRPr lang="en-US" sz="1800" dirty="0">
              <a:solidFill>
                <a:srgbClr val="0000CC"/>
              </a:solidFill>
            </a:endParaRPr>
          </a:p>
          <a:p>
            <a:pPr lvl="0">
              <a:spcBef>
                <a:spcPts val="600"/>
              </a:spcBef>
              <a:buFont typeface="Wingdings" panose="05000000000000000000" pitchFamily="2" charset="2"/>
              <a:buChar char="v"/>
            </a:pPr>
            <a:endParaRPr lang="en-US" sz="1800" b="1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095023" y="741383"/>
            <a:ext cx="6965245" cy="4016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200" dirty="0">
                <a:solidFill>
                  <a:srgbClr val="C00000"/>
                </a:solidFill>
              </a:rPr>
              <a:t>Example Values</a:t>
            </a:r>
          </a:p>
        </p:txBody>
      </p:sp>
    </p:spTree>
    <p:extLst>
      <p:ext uri="{BB962C8B-B14F-4D97-AF65-F5344CB8AC3E}">
        <p14:creationId xmlns:p14="http://schemas.microsoft.com/office/powerpoint/2010/main" val="2137370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391400" cy="4800600"/>
          </a:xfrm>
        </p:spPr>
        <p:txBody>
          <a:bodyPr>
            <a:normAutofit/>
          </a:bodyPr>
          <a:lstStyle/>
          <a:p>
            <a:pPr marL="0" lv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800" b="1" dirty="0"/>
              <a:t>Examples of more </a:t>
            </a:r>
            <a:r>
              <a:rPr lang="en-US" sz="1800" b="1" u="sng" dirty="0"/>
              <a:t>traditional</a:t>
            </a:r>
            <a:r>
              <a:rPr lang="en-US" sz="1800" b="1" dirty="0"/>
              <a:t> companies:</a:t>
            </a:r>
          </a:p>
          <a:p>
            <a:pPr lvl="0"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1800" b="1" dirty="0"/>
              <a:t> </a:t>
            </a:r>
            <a:r>
              <a:rPr lang="en-US" sz="1800" b="1" dirty="0">
                <a:solidFill>
                  <a:srgbClr val="C00000"/>
                </a:solidFill>
              </a:rPr>
              <a:t>Sears: </a:t>
            </a:r>
          </a:p>
          <a:p>
            <a:pPr lvl="1"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en-US" sz="1800" b="1" dirty="0">
                <a:solidFill>
                  <a:srgbClr val="0000CC"/>
                </a:solidFill>
              </a:rPr>
              <a:t>Trust in customer </a:t>
            </a:r>
            <a:r>
              <a:rPr lang="en-US" sz="1800" dirty="0">
                <a:solidFill>
                  <a:srgbClr val="0000CC"/>
                </a:solidFill>
              </a:rPr>
              <a:t>(money back guarantee) </a:t>
            </a:r>
          </a:p>
          <a:p>
            <a:pPr lvl="1"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rgbClr val="FF0000"/>
                </a:solidFill>
              </a:rPr>
              <a:t>Was world’s largest retailer for 100 years</a:t>
            </a:r>
            <a:br>
              <a:rPr lang="en-US" sz="1800" b="1" dirty="0">
                <a:solidFill>
                  <a:srgbClr val="FF0000"/>
                </a:solidFill>
              </a:rPr>
            </a:br>
            <a:endParaRPr lang="en-US" sz="1800" b="1" dirty="0">
              <a:solidFill>
                <a:srgbClr val="FF0000"/>
              </a:solidFill>
            </a:endParaRPr>
          </a:p>
          <a:p>
            <a:pPr lvl="0"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1800" b="1" dirty="0">
                <a:solidFill>
                  <a:srgbClr val="C00000"/>
                </a:solidFill>
              </a:rPr>
              <a:t>Merck : </a:t>
            </a:r>
          </a:p>
          <a:p>
            <a:pPr lvl="1"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en-US" sz="1800" b="1" dirty="0">
                <a:solidFill>
                  <a:srgbClr val="0000CC"/>
                </a:solidFill>
              </a:rPr>
              <a:t>Credibility, Truthfulness</a:t>
            </a:r>
          </a:p>
          <a:p>
            <a:pPr lvl="1"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rgbClr val="0000CC"/>
                </a:solidFill>
              </a:rPr>
              <a:t>When their doctors prescribe drugs, they imagine they are selling to their own mothers.</a:t>
            </a:r>
          </a:p>
          <a:p>
            <a:pPr lvl="1"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rgbClr val="0000CC"/>
                </a:solidFill>
              </a:rPr>
              <a:t>It makes them want to do the right thing.</a:t>
            </a:r>
          </a:p>
          <a:p>
            <a:pPr lvl="1"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rgbClr val="FF0000"/>
                </a:solidFill>
              </a:rPr>
              <a:t>Very successful company ($50B in sales)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v"/>
            </a:pPr>
            <a:endParaRPr lang="en-US" sz="1800" dirty="0">
              <a:solidFill>
                <a:srgbClr val="0000CC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095023" y="741383"/>
            <a:ext cx="6965245" cy="4016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200" dirty="0">
                <a:solidFill>
                  <a:srgbClr val="C00000"/>
                </a:solidFill>
              </a:rPr>
              <a:t>Example Values</a:t>
            </a:r>
          </a:p>
        </p:txBody>
      </p:sp>
    </p:spTree>
    <p:extLst>
      <p:ext uri="{BB962C8B-B14F-4D97-AF65-F5344CB8AC3E}">
        <p14:creationId xmlns:p14="http://schemas.microsoft.com/office/powerpoint/2010/main" val="3914107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609600"/>
            <a:ext cx="6965245" cy="630217"/>
          </a:xfrm>
        </p:spPr>
        <p:txBody>
          <a:bodyPr>
            <a:normAutofit/>
          </a:bodyPr>
          <a:lstStyle/>
          <a:p>
            <a:r>
              <a:rPr lang="en-US" sz="2200" dirty="0">
                <a:solidFill>
                  <a:srgbClr val="C00000"/>
                </a:solidFill>
              </a:rPr>
              <a:t>Infinite Power of Values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7391400" cy="4114800"/>
          </a:xfrm>
        </p:spPr>
        <p:txBody>
          <a:bodyPr>
            <a:noAutofit/>
          </a:bodyPr>
          <a:lstStyle/>
          <a:p>
            <a:pPr lvl="0">
              <a:spcBef>
                <a:spcPts val="500"/>
              </a:spcBef>
              <a:buFont typeface="Wingdings" panose="05000000000000000000" pitchFamily="2" charset="2"/>
              <a:buChar char="v"/>
            </a:pPr>
            <a:r>
              <a:rPr lang="en-US" sz="1800" b="1" dirty="0">
                <a:solidFill>
                  <a:srgbClr val="C00000"/>
                </a:solidFill>
              </a:rPr>
              <a:t>Why then do values have this special power?</a:t>
            </a:r>
          </a:p>
          <a:p>
            <a:pPr lvl="0">
              <a:spcBef>
                <a:spcPts val="500"/>
              </a:spcBef>
              <a:buFont typeface="Wingdings" panose="05000000000000000000" pitchFamily="2" charset="2"/>
              <a:buChar char="v"/>
            </a:pPr>
            <a:r>
              <a:rPr lang="en-US" sz="1800" b="1" dirty="0"/>
              <a:t>It is because they </a:t>
            </a:r>
            <a:r>
              <a:rPr lang="en-US" sz="1800" b="1" dirty="0">
                <a:solidFill>
                  <a:srgbClr val="0000CC"/>
                </a:solidFill>
              </a:rPr>
              <a:t>motivate people</a:t>
            </a:r>
            <a:r>
              <a:rPr lang="en-US" sz="1800" b="1" dirty="0"/>
              <a:t>. It inspires them to work harder, better, and more enthusiastically.</a:t>
            </a:r>
          </a:p>
          <a:p>
            <a:pPr lvl="0">
              <a:spcBef>
                <a:spcPts val="500"/>
              </a:spcBef>
              <a:buFont typeface="Wingdings" panose="05000000000000000000" pitchFamily="2" charset="2"/>
              <a:buChar char="v"/>
            </a:pPr>
            <a:r>
              <a:rPr lang="en-US" sz="1800" b="1" dirty="0"/>
              <a:t>Values </a:t>
            </a:r>
            <a:r>
              <a:rPr lang="en-US" sz="1800" dirty="0"/>
              <a:t>(like customer service, openness and tolerance, and continuous improvement) </a:t>
            </a:r>
            <a:r>
              <a:rPr lang="en-US" sz="1800" b="1" dirty="0"/>
              <a:t>give staff members </a:t>
            </a:r>
            <a:r>
              <a:rPr lang="en-US" sz="1800" b="1" u="sng" dirty="0"/>
              <a:t>a sense of pride, motivating them to action.</a:t>
            </a:r>
          </a:p>
          <a:p>
            <a:pPr lvl="0">
              <a:spcBef>
                <a:spcPts val="500"/>
              </a:spcBef>
              <a:buFont typeface="Wingdings" panose="05000000000000000000" pitchFamily="2" charset="2"/>
              <a:buChar char="v"/>
            </a:pPr>
            <a:r>
              <a:rPr lang="en-US" sz="1800" b="1" dirty="0"/>
              <a:t>That in turn releases a </a:t>
            </a:r>
            <a:r>
              <a:rPr lang="en-US" sz="1800" b="1" u="sng" dirty="0"/>
              <a:t>tremendous amount of energy </a:t>
            </a:r>
            <a:r>
              <a:rPr lang="en-US" sz="1800" b="1" dirty="0"/>
              <a:t>in the company </a:t>
            </a:r>
            <a:r>
              <a:rPr lang="en-US" sz="1800" b="1" u="sng" dirty="0"/>
              <a:t>for accomplishment</a:t>
            </a:r>
            <a:r>
              <a:rPr lang="en-US" sz="1800" b="1" dirty="0"/>
              <a:t>. </a:t>
            </a:r>
          </a:p>
          <a:p>
            <a:pPr lvl="0">
              <a:spcBef>
                <a:spcPts val="500"/>
              </a:spcBef>
              <a:buFont typeface="Wingdings" panose="05000000000000000000" pitchFamily="2" charset="2"/>
              <a:buChar char="v"/>
            </a:pPr>
            <a:r>
              <a:rPr lang="en-US" sz="1800" b="1" dirty="0">
                <a:solidFill>
                  <a:srgbClr val="FF0000"/>
                </a:solidFill>
              </a:rPr>
              <a:t>As a result, </a:t>
            </a:r>
            <a:r>
              <a:rPr lang="en-US" sz="1800" b="1" dirty="0" err="1">
                <a:solidFill>
                  <a:srgbClr val="FF0000"/>
                </a:solidFill>
              </a:rPr>
              <a:t>roductivity</a:t>
            </a:r>
            <a:r>
              <a:rPr lang="en-US" sz="1800" b="1" dirty="0">
                <a:solidFill>
                  <a:srgbClr val="FF0000"/>
                </a:solidFill>
              </a:rPr>
              <a:t> soars, and so do profits.</a:t>
            </a:r>
          </a:p>
          <a:p>
            <a:pPr marL="0" lvl="0" indent="0">
              <a:spcBef>
                <a:spcPts val="500"/>
              </a:spcBef>
              <a:buNone/>
            </a:pPr>
            <a:endParaRPr lang="en-US" sz="1600" b="1" dirty="0">
              <a:solidFill>
                <a:srgbClr val="FF0000"/>
              </a:solidFill>
            </a:endParaRPr>
          </a:p>
          <a:p>
            <a:pPr marL="0" lvl="0" indent="0" algn="ctr">
              <a:spcBef>
                <a:spcPts val="500"/>
              </a:spcBef>
              <a:buNone/>
            </a:pPr>
            <a:r>
              <a:rPr lang="en-US" sz="1600" b="1" dirty="0">
                <a:solidFill>
                  <a:srgbClr val="0000CC"/>
                </a:solidFill>
              </a:rPr>
              <a:t>VALUES &gt; MOTIVATE PEOPLE &gt; ENORMOUS ENERGY RELEASED </a:t>
            </a:r>
          </a:p>
          <a:p>
            <a:pPr marL="0" lvl="0" indent="0" algn="ctr">
              <a:spcBef>
                <a:spcPts val="500"/>
              </a:spcBef>
              <a:buNone/>
            </a:pPr>
            <a:r>
              <a:rPr lang="en-US" sz="1600" b="1" dirty="0">
                <a:solidFill>
                  <a:srgbClr val="0000CC"/>
                </a:solidFill>
              </a:rPr>
              <a:t>&gt; VAST PRODUCTIVITY INCREASES &gt; </a:t>
            </a:r>
            <a:r>
              <a:rPr lang="en-US" sz="1600" b="1" u="sng" dirty="0">
                <a:solidFill>
                  <a:srgbClr val="0000CC"/>
                </a:solidFill>
              </a:rPr>
              <a:t>REVENUES, PROFITS SOAR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1125989"/>
            <a:ext cx="634409" cy="38064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41946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609600"/>
            <a:ext cx="6965245" cy="630217"/>
          </a:xfrm>
        </p:spPr>
        <p:txBody>
          <a:bodyPr>
            <a:normAutofit/>
          </a:bodyPr>
          <a:lstStyle/>
          <a:p>
            <a:r>
              <a:rPr lang="en-US" sz="2200" dirty="0">
                <a:solidFill>
                  <a:srgbClr val="C00000"/>
                </a:solidFill>
              </a:rPr>
              <a:t>Three Types of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8800"/>
            <a:ext cx="7391400" cy="3505200"/>
          </a:xfrm>
        </p:spPr>
        <p:txBody>
          <a:bodyPr>
            <a:normAutofit/>
          </a:bodyPr>
          <a:lstStyle/>
          <a:p>
            <a:pPr lvl="0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US" sz="1800" dirty="0"/>
              <a:t>We’ve identified </a:t>
            </a:r>
            <a:r>
              <a:rPr lang="en-US" sz="1800" u="sng" dirty="0"/>
              <a:t>three categories of values</a:t>
            </a:r>
            <a:r>
              <a:rPr lang="en-US" sz="1800" dirty="0"/>
              <a:t>, plus some additional ones. They are:</a:t>
            </a:r>
          </a:p>
          <a:p>
            <a:pPr marL="708660" lvl="1" indent="-342900">
              <a:spcBef>
                <a:spcPts val="600"/>
              </a:spcBef>
              <a:buFont typeface="+mj-lt"/>
              <a:buAutoNum type="arabicPeriod"/>
            </a:pPr>
            <a:r>
              <a:rPr lang="en-US" sz="1800" b="1" dirty="0">
                <a:solidFill>
                  <a:srgbClr val="C00000"/>
                </a:solidFill>
              </a:rPr>
              <a:t>Physical Values</a:t>
            </a:r>
          </a:p>
          <a:p>
            <a:pPr marL="708660" lvl="1" indent="-342900">
              <a:spcBef>
                <a:spcPts val="600"/>
              </a:spcBef>
              <a:buFont typeface="+mj-lt"/>
              <a:buAutoNum type="arabicPeriod"/>
            </a:pPr>
            <a:r>
              <a:rPr lang="en-US" sz="1800" b="1" dirty="0">
                <a:solidFill>
                  <a:srgbClr val="C00000"/>
                </a:solidFill>
              </a:rPr>
              <a:t>Organizational Values</a:t>
            </a:r>
          </a:p>
          <a:p>
            <a:pPr marL="708660" lvl="1" indent="-342900">
              <a:spcBef>
                <a:spcPts val="600"/>
              </a:spcBef>
              <a:buFont typeface="+mj-lt"/>
              <a:buAutoNum type="arabicPeriod"/>
            </a:pPr>
            <a:r>
              <a:rPr lang="en-US" sz="1800" b="1" dirty="0">
                <a:solidFill>
                  <a:srgbClr val="C00000"/>
                </a:solidFill>
              </a:rPr>
              <a:t>Psychological Values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US" sz="1800" dirty="0"/>
              <a:t>Let’s take a look at the values for each of these.</a:t>
            </a:r>
            <a:endParaRPr lang="en-US" sz="1800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1209880"/>
            <a:ext cx="990599" cy="4665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090088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609600"/>
            <a:ext cx="6965245" cy="630217"/>
          </a:xfrm>
        </p:spPr>
        <p:txBody>
          <a:bodyPr>
            <a:normAutofit/>
          </a:bodyPr>
          <a:lstStyle/>
          <a:p>
            <a:r>
              <a:rPr lang="en-US" sz="2200" dirty="0">
                <a:solidFill>
                  <a:srgbClr val="C00000"/>
                </a:solidFill>
              </a:rPr>
              <a:t>Physical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391400" cy="4800600"/>
          </a:xfrm>
        </p:spPr>
        <p:txBody>
          <a:bodyPr>
            <a:noAutofit/>
          </a:bodyPr>
          <a:lstStyle/>
          <a:p>
            <a:pPr lvl="0">
              <a:spcBef>
                <a:spcPts val="200"/>
              </a:spcBef>
              <a:buFont typeface="Wingdings" panose="05000000000000000000" pitchFamily="2" charset="2"/>
              <a:buChar char="v"/>
            </a:pPr>
            <a:r>
              <a:rPr lang="en-US" sz="1800" b="1" dirty="0">
                <a:solidFill>
                  <a:srgbClr val="C00000"/>
                </a:solidFill>
              </a:rPr>
              <a:t>Physical Values</a:t>
            </a:r>
            <a:r>
              <a:rPr lang="en-US" sz="1800" b="1" dirty="0"/>
              <a:t> focus on ways to maximize physical things, including improvements of conditions in space and time. </a:t>
            </a:r>
          </a:p>
          <a:p>
            <a:pPr lvl="0">
              <a:spcBef>
                <a:spcPts val="200"/>
              </a:spcBef>
              <a:buFont typeface="Wingdings" panose="05000000000000000000" pitchFamily="2" charset="2"/>
              <a:buChar char="v"/>
            </a:pPr>
            <a:r>
              <a:rPr lang="en-US" sz="1800" b="1" dirty="0"/>
              <a:t>Among them are:</a:t>
            </a:r>
            <a:br>
              <a:rPr lang="en-US" sz="1400" b="1" dirty="0"/>
            </a:br>
            <a:endParaRPr lang="en-US" sz="1400" b="1" dirty="0"/>
          </a:p>
          <a:p>
            <a:pPr lvl="4">
              <a:spcBef>
                <a:spcPts val="200"/>
              </a:spcBef>
              <a:buFont typeface="Wingdings" panose="05000000000000000000" pitchFamily="2" charset="2"/>
              <a:buChar char="ü"/>
            </a:pPr>
            <a:r>
              <a:rPr lang="en-US" sz="1800" b="1" dirty="0">
                <a:solidFill>
                  <a:srgbClr val="FF0000"/>
                </a:solidFill>
              </a:rPr>
              <a:t>Cleanliness and orderliness </a:t>
            </a:r>
            <a:endParaRPr lang="en-US" sz="1800" dirty="0"/>
          </a:p>
          <a:p>
            <a:pPr lvl="4">
              <a:spcBef>
                <a:spcPts val="200"/>
              </a:spcBef>
              <a:buFont typeface="Wingdings" panose="05000000000000000000" pitchFamily="2" charset="2"/>
              <a:buChar char="ü"/>
            </a:pPr>
            <a:r>
              <a:rPr lang="en-US" sz="1800" b="1" dirty="0">
                <a:solidFill>
                  <a:srgbClr val="FF0000"/>
                </a:solidFill>
              </a:rPr>
              <a:t>Punctuality</a:t>
            </a:r>
            <a:endParaRPr lang="en-US" sz="1800" dirty="0"/>
          </a:p>
          <a:p>
            <a:pPr lvl="4">
              <a:spcBef>
                <a:spcPts val="200"/>
              </a:spcBef>
              <a:buFont typeface="Wingdings" panose="05000000000000000000" pitchFamily="2" charset="2"/>
              <a:buChar char="ü"/>
            </a:pPr>
            <a:r>
              <a:rPr lang="en-US" sz="1800" b="1" dirty="0">
                <a:solidFill>
                  <a:srgbClr val="0000CC"/>
                </a:solidFill>
              </a:rPr>
              <a:t>Efficient use of money and materials</a:t>
            </a:r>
            <a:endParaRPr lang="en-US" sz="1800" dirty="0"/>
          </a:p>
          <a:p>
            <a:pPr lvl="4">
              <a:spcBef>
                <a:spcPts val="200"/>
              </a:spcBef>
              <a:buFont typeface="Wingdings" panose="05000000000000000000" pitchFamily="2" charset="2"/>
              <a:buChar char="ü"/>
            </a:pPr>
            <a:r>
              <a:rPr lang="en-US" sz="1800" b="1" dirty="0">
                <a:solidFill>
                  <a:srgbClr val="0000CC"/>
                </a:solidFill>
              </a:rPr>
              <a:t>Maximum utilization of time</a:t>
            </a:r>
            <a:endParaRPr lang="en-US" sz="1800" dirty="0"/>
          </a:p>
          <a:p>
            <a:pPr lvl="4">
              <a:spcBef>
                <a:spcPts val="200"/>
              </a:spcBef>
              <a:buFont typeface="Wingdings" panose="05000000000000000000" pitchFamily="2" charset="2"/>
              <a:buChar char="ü"/>
            </a:pPr>
            <a:r>
              <a:rPr lang="en-US" sz="1800" b="1" dirty="0">
                <a:solidFill>
                  <a:srgbClr val="0000CC"/>
                </a:solidFill>
              </a:rPr>
              <a:t>Optimum utilization of space</a:t>
            </a:r>
            <a:endParaRPr lang="en-US" sz="1800" dirty="0"/>
          </a:p>
          <a:p>
            <a:pPr lvl="4">
              <a:spcBef>
                <a:spcPts val="200"/>
              </a:spcBef>
              <a:buFont typeface="Wingdings" panose="05000000000000000000" pitchFamily="2" charset="2"/>
              <a:buChar char="ü"/>
            </a:pPr>
            <a:r>
              <a:rPr lang="en-US" sz="1800" b="1" dirty="0">
                <a:solidFill>
                  <a:srgbClr val="0000CC"/>
                </a:solidFill>
              </a:rPr>
              <a:t>Optimum utilization of plant and machinery</a:t>
            </a:r>
          </a:p>
          <a:p>
            <a:pPr lvl="4">
              <a:spcBef>
                <a:spcPts val="200"/>
              </a:spcBef>
              <a:buFont typeface="Wingdings" panose="05000000000000000000" pitchFamily="2" charset="2"/>
              <a:buChar char="ü"/>
            </a:pPr>
            <a:r>
              <a:rPr lang="en-US" sz="1800" b="1" dirty="0">
                <a:solidFill>
                  <a:srgbClr val="0000CC"/>
                </a:solidFill>
              </a:rPr>
              <a:t>Maintenance of equipment</a:t>
            </a:r>
            <a:endParaRPr lang="en-US" sz="1800" dirty="0"/>
          </a:p>
          <a:p>
            <a:pPr lvl="4">
              <a:spcBef>
                <a:spcPts val="200"/>
              </a:spcBef>
              <a:buFont typeface="Wingdings" panose="05000000000000000000" pitchFamily="2" charset="2"/>
              <a:buChar char="ü"/>
            </a:pPr>
            <a:r>
              <a:rPr lang="en-US" sz="1800" b="1" dirty="0">
                <a:solidFill>
                  <a:srgbClr val="0000CC"/>
                </a:solidFill>
              </a:rPr>
              <a:t>Safety </a:t>
            </a:r>
            <a:r>
              <a:rPr lang="en-US" sz="1800" dirty="0">
                <a:solidFill>
                  <a:srgbClr val="0000CC"/>
                </a:solidFill>
              </a:rPr>
              <a:t>(Merck, PG&amp;E)</a:t>
            </a:r>
            <a:endParaRPr lang="en-US" sz="1800" dirty="0"/>
          </a:p>
          <a:p>
            <a:pPr lvl="4">
              <a:spcBef>
                <a:spcPts val="200"/>
              </a:spcBef>
              <a:buFont typeface="Wingdings" panose="05000000000000000000" pitchFamily="2" charset="2"/>
              <a:buChar char="ü"/>
            </a:pPr>
            <a:r>
              <a:rPr lang="en-US" sz="1800" b="1" dirty="0">
                <a:solidFill>
                  <a:srgbClr val="FF0000"/>
                </a:solidFill>
              </a:rPr>
              <a:t>Quality of product, service</a:t>
            </a:r>
            <a:endParaRPr lang="en-US" sz="18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726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609600"/>
            <a:ext cx="6965245" cy="630217"/>
          </a:xfrm>
        </p:spPr>
        <p:txBody>
          <a:bodyPr>
            <a:normAutofit/>
          </a:bodyPr>
          <a:lstStyle/>
          <a:p>
            <a:r>
              <a:rPr lang="en-US" sz="2200" dirty="0">
                <a:solidFill>
                  <a:srgbClr val="C00000"/>
                </a:solidFill>
              </a:rPr>
              <a:t>Organizational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391400" cy="4876800"/>
          </a:xfrm>
        </p:spPr>
        <p:txBody>
          <a:bodyPr>
            <a:norm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1800" b="1" dirty="0">
                <a:solidFill>
                  <a:srgbClr val="C00000"/>
                </a:solidFill>
              </a:rPr>
              <a:t>Organizational Values</a:t>
            </a:r>
            <a:r>
              <a:rPr lang="en-US" sz="1800" b="1" dirty="0"/>
              <a:t> are related to the way work is organized in the company.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1800" b="1" dirty="0"/>
              <a:t>Among them are:</a:t>
            </a:r>
          </a:p>
          <a:p>
            <a:pPr lvl="6"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en-US" sz="1800" b="1" dirty="0">
                <a:solidFill>
                  <a:srgbClr val="FF0000"/>
                </a:solidFill>
              </a:rPr>
              <a:t>Discipline</a:t>
            </a:r>
            <a:endParaRPr lang="en-US" sz="1800" dirty="0"/>
          </a:p>
          <a:p>
            <a:pPr lvl="6"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en-US" sz="1800" b="1" dirty="0">
                <a:solidFill>
                  <a:srgbClr val="FF0000"/>
                </a:solidFill>
              </a:rPr>
              <a:t>Freedom for initiative</a:t>
            </a:r>
            <a:endParaRPr lang="en-US" sz="1800" dirty="0"/>
          </a:p>
          <a:p>
            <a:pPr lvl="6"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en-US" sz="1800" b="1" dirty="0">
                <a:solidFill>
                  <a:srgbClr val="0000CC"/>
                </a:solidFill>
              </a:rPr>
              <a:t>Accountability</a:t>
            </a:r>
            <a:endParaRPr lang="en-US" sz="1800" dirty="0"/>
          </a:p>
          <a:p>
            <a:pPr lvl="6"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en-US" sz="1800" b="1" dirty="0">
                <a:solidFill>
                  <a:srgbClr val="0000CC"/>
                </a:solidFill>
              </a:rPr>
              <a:t>Standardization</a:t>
            </a:r>
            <a:endParaRPr lang="en-US" sz="1800" dirty="0"/>
          </a:p>
          <a:p>
            <a:pPr lvl="6"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en-US" sz="1800" b="1" dirty="0">
                <a:solidFill>
                  <a:srgbClr val="0000CC"/>
                </a:solidFill>
              </a:rPr>
              <a:t>Systematization</a:t>
            </a:r>
            <a:r>
              <a:rPr lang="en-US" sz="1800" dirty="0"/>
              <a:t>:</a:t>
            </a:r>
          </a:p>
          <a:p>
            <a:pPr lvl="6"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en-US" sz="1800" b="1" dirty="0">
                <a:solidFill>
                  <a:srgbClr val="0000CC"/>
                </a:solidFill>
              </a:rPr>
              <a:t>Coordination</a:t>
            </a:r>
          </a:p>
          <a:p>
            <a:pPr lvl="6"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en-US" sz="1800" b="1" dirty="0">
                <a:solidFill>
                  <a:srgbClr val="0000CC"/>
                </a:solidFill>
              </a:rPr>
              <a:t>Integration</a:t>
            </a:r>
            <a:endParaRPr lang="en-US" sz="1800" dirty="0"/>
          </a:p>
          <a:p>
            <a:pPr lvl="6"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en-US" sz="1800" b="1" dirty="0">
                <a:solidFill>
                  <a:srgbClr val="0000CC"/>
                </a:solidFill>
              </a:rPr>
              <a:t>Communication</a:t>
            </a:r>
          </a:p>
          <a:p>
            <a:pPr lvl="6"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en-US" sz="1800" b="1" dirty="0">
                <a:solidFill>
                  <a:srgbClr val="0000CC"/>
                </a:solidFill>
              </a:rPr>
              <a:t>Cooperation (teamwork)</a:t>
            </a:r>
          </a:p>
          <a:p>
            <a:pPr>
              <a:spcBef>
                <a:spcPts val="300"/>
              </a:spcBef>
              <a:buFont typeface="Wingdings" panose="05000000000000000000" pitchFamily="2" charset="2"/>
              <a:buChar char="ü"/>
            </a:pPr>
            <a:endParaRPr lang="en-US" sz="1800" dirty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v"/>
            </a:pPr>
            <a:endParaRPr lang="en-US" sz="1800" dirty="0">
              <a:solidFill>
                <a:srgbClr val="0000CC"/>
              </a:solidFill>
            </a:endParaRPr>
          </a:p>
          <a:p>
            <a:pPr lvl="0">
              <a:spcBef>
                <a:spcPts val="600"/>
              </a:spcBef>
              <a:buFont typeface="Wingdings" panose="05000000000000000000" pitchFamily="2" charset="2"/>
              <a:buChar char="v"/>
            </a:pP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144651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1406</TotalTime>
  <Words>692</Words>
  <Application>Microsoft Office PowerPoint</Application>
  <PresentationFormat>On-screen Show (4:3)</PresentationFormat>
  <Paragraphs>151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Brush Script MT</vt:lpstr>
      <vt:lpstr>Calibri</vt:lpstr>
      <vt:lpstr>Constantia</vt:lpstr>
      <vt:lpstr>Franklin Gothic Book</vt:lpstr>
      <vt:lpstr>Rage Italic</vt:lpstr>
      <vt:lpstr>Wingdings</vt:lpstr>
      <vt:lpstr>Pushpin</vt:lpstr>
      <vt:lpstr>Infinite Power of Values</vt:lpstr>
      <vt:lpstr>“Outer” vs. “Inner” Opportunities</vt:lpstr>
      <vt:lpstr>Values as Qualitative Goals</vt:lpstr>
      <vt:lpstr>PowerPoint Presentation</vt:lpstr>
      <vt:lpstr>PowerPoint Presentation</vt:lpstr>
      <vt:lpstr>Infinite Power of Values </vt:lpstr>
      <vt:lpstr>Three Types of Values</vt:lpstr>
      <vt:lpstr>Physical Values</vt:lpstr>
      <vt:lpstr>Organizational Values</vt:lpstr>
      <vt:lpstr>Psychological Values</vt:lpstr>
      <vt:lpstr>.. and still more Values</vt:lpstr>
      <vt:lpstr>Self-Analysis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Roy</dc:creator>
  <cp:lastModifiedBy>Roy Posner</cp:lastModifiedBy>
  <cp:revision>1591</cp:revision>
  <dcterms:created xsi:type="dcterms:W3CDTF">2014-01-31T13:25:30Z</dcterms:created>
  <dcterms:modified xsi:type="dcterms:W3CDTF">2016-08-31T18:16:18Z</dcterms:modified>
</cp:coreProperties>
</file>