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331" r:id="rId3"/>
    <p:sldId id="326" r:id="rId4"/>
    <p:sldId id="327" r:id="rId5"/>
    <p:sldId id="325" r:id="rId6"/>
    <p:sldId id="329" r:id="rId7"/>
    <p:sldId id="328" r:id="rId8"/>
    <p:sldId id="330" r:id="rId9"/>
    <p:sldId id="332" r:id="rId10"/>
    <p:sldId id="320" r:id="rId11"/>
    <p:sldId id="321" r:id="rId12"/>
    <p:sldId id="257" r:id="rId13"/>
    <p:sldId id="258" r:id="rId14"/>
    <p:sldId id="319" r:id="rId15"/>
    <p:sldId id="259" r:id="rId16"/>
    <p:sldId id="371" r:id="rId17"/>
    <p:sldId id="313" r:id="rId18"/>
    <p:sldId id="315" r:id="rId19"/>
    <p:sldId id="365" r:id="rId20"/>
    <p:sldId id="344" r:id="rId21"/>
    <p:sldId id="312" r:id="rId22"/>
    <p:sldId id="316" r:id="rId23"/>
    <p:sldId id="261" r:id="rId24"/>
    <p:sldId id="314" r:id="rId25"/>
    <p:sldId id="333" r:id="rId26"/>
    <p:sldId id="340" r:id="rId27"/>
    <p:sldId id="318" r:id="rId28"/>
    <p:sldId id="306" r:id="rId29"/>
    <p:sldId id="300" r:id="rId30"/>
    <p:sldId id="335" r:id="rId31"/>
    <p:sldId id="336" r:id="rId32"/>
    <p:sldId id="345" r:id="rId33"/>
    <p:sldId id="307" r:id="rId34"/>
    <p:sldId id="301" r:id="rId35"/>
    <p:sldId id="342" r:id="rId36"/>
    <p:sldId id="308" r:id="rId37"/>
    <p:sldId id="302" r:id="rId38"/>
    <p:sldId id="264" r:id="rId39"/>
    <p:sldId id="370" r:id="rId40"/>
    <p:sldId id="309" r:id="rId41"/>
    <p:sldId id="303" r:id="rId42"/>
    <p:sldId id="310" r:id="rId43"/>
    <p:sldId id="304" r:id="rId44"/>
    <p:sldId id="373" r:id="rId45"/>
    <p:sldId id="347" r:id="rId46"/>
    <p:sldId id="346" r:id="rId47"/>
    <p:sldId id="369" r:id="rId48"/>
    <p:sldId id="372" r:id="rId49"/>
    <p:sldId id="368" r:id="rId50"/>
    <p:sldId id="359" r:id="rId51"/>
    <p:sldId id="358" r:id="rId52"/>
    <p:sldId id="353" r:id="rId53"/>
    <p:sldId id="361" r:id="rId54"/>
    <p:sldId id="366" r:id="rId55"/>
    <p:sldId id="363" r:id="rId56"/>
    <p:sldId id="362" r:id="rId57"/>
    <p:sldId id="364" r:id="rId58"/>
    <p:sldId id="36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ACB1"/>
    <a:srgbClr val="B6D6D8"/>
    <a:srgbClr val="488084"/>
    <a:srgbClr val="0000CC"/>
    <a:srgbClr val="FFFFCC"/>
    <a:srgbClr val="FF6600"/>
    <a:srgbClr val="FFFF97"/>
    <a:srgbClr val="CDE9E2"/>
    <a:srgbClr val="B1DDD1"/>
    <a:srgbClr val="D4E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0" y="72"/>
      </p:cViewPr>
      <p:guideLst/>
    </p:cSldViewPr>
  </p:slideViewPr>
  <p:outlineViewPr>
    <p:cViewPr>
      <p:scale>
        <a:sx n="33" d="100"/>
        <a:sy n="33" d="100"/>
      </p:scale>
      <p:origin x="0" y="-80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Sheet1!$D$5:$D$9</c:f>
              <c:strCache>
                <c:ptCount val="5"/>
                <c:pt idx="0">
                  <c:v>1. Market</c:v>
                </c:pt>
                <c:pt idx="1">
                  <c:v>2. Products, Services</c:v>
                </c:pt>
                <c:pt idx="2">
                  <c:v>3. Organization</c:v>
                </c:pt>
                <c:pt idx="3">
                  <c:v>4. People</c:v>
                </c:pt>
                <c:pt idx="4">
                  <c:v>5. Finance, Capital</c:v>
                </c:pt>
              </c:strCache>
            </c:strRef>
          </c:cat>
          <c:val>
            <c:numRef>
              <c:f>Sheet1!$E$5:$E$9</c:f>
              <c:numCache>
                <c:formatCode>0%</c:formatCode>
                <c:ptCount val="5"/>
                <c:pt idx="0">
                  <c:v>0.78</c:v>
                </c:pt>
                <c:pt idx="1">
                  <c:v>0.79</c:v>
                </c:pt>
                <c:pt idx="2">
                  <c:v>0.6</c:v>
                </c:pt>
                <c:pt idx="3">
                  <c:v>0.54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1-4CE0-9A82-5C0431B77E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446917360"/>
        <c:axId val="446916048"/>
      </c:barChart>
      <c:catAx>
        <c:axId val="446917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6916048"/>
        <c:crosses val="autoZero"/>
        <c:auto val="1"/>
        <c:lblAlgn val="ctr"/>
        <c:lblOffset val="100"/>
        <c:noMultiLvlLbl val="0"/>
      </c:catAx>
      <c:valAx>
        <c:axId val="44691604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46917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5 Engines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'Mixed Spread'!$D$5:$D$9</c:f>
              <c:strCache>
                <c:ptCount val="5"/>
                <c:pt idx="0">
                  <c:v>1. Market</c:v>
                </c:pt>
                <c:pt idx="1">
                  <c:v>2. Technology</c:v>
                </c:pt>
                <c:pt idx="2">
                  <c:v>3. Organization</c:v>
                </c:pt>
                <c:pt idx="3">
                  <c:v>4. People</c:v>
                </c:pt>
                <c:pt idx="4">
                  <c:v>5. Capital</c:v>
                </c:pt>
              </c:strCache>
            </c:strRef>
          </c:cat>
          <c:val>
            <c:numRef>
              <c:f>'Mixed Spread'!$E$5:$E$9</c:f>
              <c:numCache>
                <c:formatCode>0%</c:formatCode>
                <c:ptCount val="5"/>
                <c:pt idx="0">
                  <c:v>0.78</c:v>
                </c:pt>
                <c:pt idx="1">
                  <c:v>0.79</c:v>
                </c:pt>
                <c:pt idx="2">
                  <c:v>0.6</c:v>
                </c:pt>
                <c:pt idx="3">
                  <c:v>0.54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AF-4E43-ABB2-5D3EB5851E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446917360"/>
        <c:axId val="446916048"/>
      </c:barChart>
      <c:catAx>
        <c:axId val="44691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6048"/>
        <c:crosses val="autoZero"/>
        <c:auto val="1"/>
        <c:lblAlgn val="ctr"/>
        <c:lblOffset val="100"/>
        <c:noMultiLvlLbl val="0"/>
      </c:catAx>
      <c:valAx>
        <c:axId val="4469160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5 Engines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'Mixed Spread'!$D$5:$D$9</c:f>
              <c:strCache>
                <c:ptCount val="5"/>
                <c:pt idx="0">
                  <c:v>1. Market</c:v>
                </c:pt>
                <c:pt idx="1">
                  <c:v>2. Technology</c:v>
                </c:pt>
                <c:pt idx="2">
                  <c:v>3. Organization</c:v>
                </c:pt>
                <c:pt idx="3">
                  <c:v>4. People</c:v>
                </c:pt>
                <c:pt idx="4">
                  <c:v>5. Capital</c:v>
                </c:pt>
              </c:strCache>
            </c:strRef>
          </c:cat>
          <c:val>
            <c:numRef>
              <c:f>'Mixed Spread'!$E$5:$E$9</c:f>
              <c:numCache>
                <c:formatCode>0%</c:formatCode>
                <c:ptCount val="5"/>
                <c:pt idx="0">
                  <c:v>0.78</c:v>
                </c:pt>
                <c:pt idx="1">
                  <c:v>0.79</c:v>
                </c:pt>
                <c:pt idx="2">
                  <c:v>0.6</c:v>
                </c:pt>
                <c:pt idx="3">
                  <c:v>0.54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C-4A49-A0FF-2A9B2A6C3B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446917360"/>
        <c:axId val="446916048"/>
      </c:barChart>
      <c:catAx>
        <c:axId val="44691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6048"/>
        <c:crosses val="autoZero"/>
        <c:auto val="1"/>
        <c:lblAlgn val="ctr"/>
        <c:lblOffset val="100"/>
        <c:noMultiLvlLbl val="0"/>
      </c:catAx>
      <c:valAx>
        <c:axId val="4469160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4B-4B8C-9CD6-6F2B5423349B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4B-4B8C-9CD6-6F2B5423349B}"/>
              </c:ext>
            </c:extLst>
          </c:dPt>
          <c:dLbls>
            <c:delete val="1"/>
          </c:dLbls>
          <c:cat>
            <c:strRef>
              <c:f>Sheet1!$D$5:$D$9</c:f>
              <c:strCache>
                <c:ptCount val="5"/>
                <c:pt idx="0">
                  <c:v>1. Market</c:v>
                </c:pt>
                <c:pt idx="1">
                  <c:v>2. Products, Services</c:v>
                </c:pt>
                <c:pt idx="2">
                  <c:v>3. Organization</c:v>
                </c:pt>
                <c:pt idx="3">
                  <c:v>4. People</c:v>
                </c:pt>
                <c:pt idx="4">
                  <c:v>5. Finance, Capital</c:v>
                </c:pt>
              </c:strCache>
            </c:strRef>
          </c:cat>
          <c:val>
            <c:numRef>
              <c:f>Sheet1!$E$5:$E$9</c:f>
              <c:numCache>
                <c:formatCode>0%</c:formatCode>
                <c:ptCount val="5"/>
                <c:pt idx="0">
                  <c:v>0.78</c:v>
                </c:pt>
                <c:pt idx="1">
                  <c:v>0.79</c:v>
                </c:pt>
                <c:pt idx="2">
                  <c:v>0.6</c:v>
                </c:pt>
                <c:pt idx="3">
                  <c:v>0.54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4B-4B8C-9CD6-6F2B542334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446917360"/>
        <c:axId val="446916048"/>
      </c:barChart>
      <c:catAx>
        <c:axId val="446917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6916048"/>
        <c:crosses val="autoZero"/>
        <c:auto val="1"/>
        <c:lblAlgn val="ctr"/>
        <c:lblOffset val="100"/>
        <c:noMultiLvlLbl val="0"/>
      </c:catAx>
      <c:valAx>
        <c:axId val="44691604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46917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FB-46DE-ACE9-85D59246BC4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FB-46DE-ACE9-85D59246BC47}"/>
              </c:ext>
            </c:extLst>
          </c:dPt>
          <c:dLbls>
            <c:delete val="1"/>
          </c:dLbls>
          <c:cat>
            <c:strRef>
              <c:f>Sheet1!$D$5:$D$9</c:f>
              <c:strCache>
                <c:ptCount val="5"/>
                <c:pt idx="0">
                  <c:v>1. Market</c:v>
                </c:pt>
                <c:pt idx="1">
                  <c:v>2. Products, Services</c:v>
                </c:pt>
                <c:pt idx="2">
                  <c:v>3. Organization</c:v>
                </c:pt>
                <c:pt idx="3">
                  <c:v>4. People</c:v>
                </c:pt>
                <c:pt idx="4">
                  <c:v>5. Finance, Capital</c:v>
                </c:pt>
              </c:strCache>
            </c:strRef>
          </c:cat>
          <c:val>
            <c:numRef>
              <c:f>Sheet1!$E$5:$E$9</c:f>
              <c:numCache>
                <c:formatCode>0%</c:formatCode>
                <c:ptCount val="5"/>
                <c:pt idx="0">
                  <c:v>0.78</c:v>
                </c:pt>
                <c:pt idx="1">
                  <c:v>0.79</c:v>
                </c:pt>
                <c:pt idx="2">
                  <c:v>0.6</c:v>
                </c:pt>
                <c:pt idx="3">
                  <c:v>0.54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FB-46DE-ACE9-85D59246BC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446917360"/>
        <c:axId val="446916048"/>
      </c:barChart>
      <c:catAx>
        <c:axId val="446917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6916048"/>
        <c:crosses val="autoZero"/>
        <c:auto val="1"/>
        <c:lblAlgn val="ctr"/>
        <c:lblOffset val="100"/>
        <c:noMultiLvlLbl val="0"/>
      </c:catAx>
      <c:valAx>
        <c:axId val="44691604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46917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Sheet1!$D$5:$D$9</c:f>
              <c:strCache>
                <c:ptCount val="5"/>
                <c:pt idx="0">
                  <c:v>1. Market</c:v>
                </c:pt>
                <c:pt idx="1">
                  <c:v>2. Products, Services</c:v>
                </c:pt>
                <c:pt idx="2">
                  <c:v>3. Organization</c:v>
                </c:pt>
                <c:pt idx="3">
                  <c:v>4. People</c:v>
                </c:pt>
                <c:pt idx="4">
                  <c:v>5. Finance, Capital</c:v>
                </c:pt>
              </c:strCache>
            </c:strRef>
          </c:cat>
          <c:val>
            <c:numRef>
              <c:f>Sheet1!$E$5:$E$9</c:f>
              <c:numCache>
                <c:formatCode>0%</c:formatCode>
                <c:ptCount val="5"/>
                <c:pt idx="0">
                  <c:v>0.78</c:v>
                </c:pt>
                <c:pt idx="1">
                  <c:v>0.79</c:v>
                </c:pt>
                <c:pt idx="2">
                  <c:v>0.6</c:v>
                </c:pt>
                <c:pt idx="3">
                  <c:v>0.54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5-4D06-9A76-676DC70984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446917360"/>
        <c:axId val="446916048"/>
      </c:barChart>
      <c:catAx>
        <c:axId val="446917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6916048"/>
        <c:crosses val="autoZero"/>
        <c:auto val="1"/>
        <c:lblAlgn val="ctr"/>
        <c:lblOffset val="100"/>
        <c:noMultiLvlLbl val="0"/>
      </c:catAx>
      <c:valAx>
        <c:axId val="44691604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46917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5 Engines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'Mixed Spread'!$D$5:$D$9</c:f>
              <c:strCache>
                <c:ptCount val="5"/>
                <c:pt idx="0">
                  <c:v>1. Market</c:v>
                </c:pt>
                <c:pt idx="1">
                  <c:v>2. Technology</c:v>
                </c:pt>
                <c:pt idx="2">
                  <c:v>3. Organization</c:v>
                </c:pt>
                <c:pt idx="3">
                  <c:v>4. People</c:v>
                </c:pt>
                <c:pt idx="4">
                  <c:v>5. Capital</c:v>
                </c:pt>
              </c:strCache>
            </c:strRef>
          </c:cat>
          <c:val>
            <c:numRef>
              <c:f>'Mixed Spread'!$E$5:$E$9</c:f>
              <c:numCache>
                <c:formatCode>0%</c:formatCode>
                <c:ptCount val="5"/>
                <c:pt idx="0">
                  <c:v>0.78</c:v>
                </c:pt>
                <c:pt idx="1">
                  <c:v>0.79</c:v>
                </c:pt>
                <c:pt idx="2">
                  <c:v>0.6</c:v>
                </c:pt>
                <c:pt idx="3">
                  <c:v>0.54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E-4EC3-9726-5A9E5DE367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446917360"/>
        <c:axId val="446916048"/>
      </c:barChart>
      <c:catAx>
        <c:axId val="44691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6048"/>
        <c:crosses val="autoZero"/>
        <c:auto val="1"/>
        <c:lblAlgn val="ctr"/>
        <c:lblOffset val="100"/>
        <c:noMultiLvlLbl val="0"/>
      </c:catAx>
      <c:valAx>
        <c:axId val="4469160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5 Engines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'Mixed Spread'!$D$5:$D$9</c:f>
              <c:strCache>
                <c:ptCount val="5"/>
                <c:pt idx="0">
                  <c:v>1. Market</c:v>
                </c:pt>
                <c:pt idx="1">
                  <c:v>2. Technology</c:v>
                </c:pt>
                <c:pt idx="2">
                  <c:v>3. Organization</c:v>
                </c:pt>
                <c:pt idx="3">
                  <c:v>4. People</c:v>
                </c:pt>
                <c:pt idx="4">
                  <c:v>5. Capital</c:v>
                </c:pt>
              </c:strCache>
            </c:strRef>
          </c:cat>
          <c:val>
            <c:numRef>
              <c:f>'Mixed Spread'!$E$5:$E$9</c:f>
              <c:numCache>
                <c:formatCode>0%</c:formatCode>
                <c:ptCount val="5"/>
                <c:pt idx="0">
                  <c:v>0.9</c:v>
                </c:pt>
                <c:pt idx="1">
                  <c:v>0.88</c:v>
                </c:pt>
                <c:pt idx="2">
                  <c:v>0.87</c:v>
                </c:pt>
                <c:pt idx="3">
                  <c:v>0.9</c:v>
                </c:pt>
                <c:pt idx="4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7-4895-9880-7FE519059A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446917360"/>
        <c:axId val="446916048"/>
      </c:barChart>
      <c:catAx>
        <c:axId val="44691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6048"/>
        <c:crosses val="autoZero"/>
        <c:auto val="1"/>
        <c:lblAlgn val="ctr"/>
        <c:lblOffset val="100"/>
        <c:noMultiLvlLbl val="0"/>
      </c:catAx>
      <c:valAx>
        <c:axId val="44691604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5 Engines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'Mixed Spread'!$D$5:$D$9</c:f>
              <c:strCache>
                <c:ptCount val="5"/>
                <c:pt idx="0">
                  <c:v>1. Market</c:v>
                </c:pt>
                <c:pt idx="1">
                  <c:v>2. Technology</c:v>
                </c:pt>
                <c:pt idx="2">
                  <c:v>3. Organization</c:v>
                </c:pt>
                <c:pt idx="3">
                  <c:v>4. People</c:v>
                </c:pt>
                <c:pt idx="4">
                  <c:v>5. Capital</c:v>
                </c:pt>
              </c:strCache>
            </c:strRef>
          </c:cat>
          <c:val>
            <c:numRef>
              <c:f>'Mixed Spread'!$E$5:$E$9</c:f>
              <c:numCache>
                <c:formatCode>0%</c:formatCode>
                <c:ptCount val="5"/>
                <c:pt idx="0">
                  <c:v>0.78</c:v>
                </c:pt>
                <c:pt idx="1">
                  <c:v>0.79</c:v>
                </c:pt>
                <c:pt idx="2">
                  <c:v>0.6</c:v>
                </c:pt>
                <c:pt idx="3">
                  <c:v>0.54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3-4F43-994E-BAB94B8F5B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446917360"/>
        <c:axId val="446916048"/>
      </c:barChart>
      <c:catAx>
        <c:axId val="44691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6048"/>
        <c:crosses val="autoZero"/>
        <c:auto val="1"/>
        <c:lblAlgn val="ctr"/>
        <c:lblOffset val="100"/>
        <c:noMultiLvlLbl val="0"/>
      </c:catAx>
      <c:valAx>
        <c:axId val="4469160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5 Engines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'Mixed Spread'!$D$5:$D$9</c:f>
              <c:strCache>
                <c:ptCount val="5"/>
                <c:pt idx="0">
                  <c:v>1. Market</c:v>
                </c:pt>
                <c:pt idx="1">
                  <c:v>2. Technology</c:v>
                </c:pt>
                <c:pt idx="2">
                  <c:v>3. Organization</c:v>
                </c:pt>
                <c:pt idx="3">
                  <c:v>4. People</c:v>
                </c:pt>
                <c:pt idx="4">
                  <c:v>5. Capital</c:v>
                </c:pt>
              </c:strCache>
            </c:strRef>
          </c:cat>
          <c:val>
            <c:numRef>
              <c:f>'Mixed Spread'!$E$5:$E$9</c:f>
              <c:numCache>
                <c:formatCode>0%</c:formatCode>
                <c:ptCount val="5"/>
                <c:pt idx="0">
                  <c:v>0.78</c:v>
                </c:pt>
                <c:pt idx="1">
                  <c:v>0.79</c:v>
                </c:pt>
                <c:pt idx="2">
                  <c:v>0.6</c:v>
                </c:pt>
                <c:pt idx="3">
                  <c:v>0.54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8D-4F59-911F-78E0FFF096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446917360"/>
        <c:axId val="446916048"/>
      </c:barChart>
      <c:catAx>
        <c:axId val="44691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6048"/>
        <c:crosses val="autoZero"/>
        <c:auto val="1"/>
        <c:lblAlgn val="ctr"/>
        <c:lblOffset val="100"/>
        <c:noMultiLvlLbl val="0"/>
      </c:catAx>
      <c:valAx>
        <c:axId val="4469160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278-4C99-873F-258067396A2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78-4C99-873F-258067396A2A}"/>
              </c:ext>
            </c:extLst>
          </c:dPt>
          <c:dLbls>
            <c:delete val="1"/>
          </c:dLbls>
          <c:cat>
            <c:strRef>
              <c:f>Sheet1!$D$5:$D$9</c:f>
              <c:strCache>
                <c:ptCount val="5"/>
                <c:pt idx="0">
                  <c:v>1. Market</c:v>
                </c:pt>
                <c:pt idx="1">
                  <c:v>2. Products, Services</c:v>
                </c:pt>
                <c:pt idx="2">
                  <c:v>3. Organization</c:v>
                </c:pt>
                <c:pt idx="3">
                  <c:v>4. People</c:v>
                </c:pt>
                <c:pt idx="4">
                  <c:v>5. Finance, Capital</c:v>
                </c:pt>
              </c:strCache>
            </c:strRef>
          </c:cat>
          <c:val>
            <c:numRef>
              <c:f>Sheet1!$E$5:$E$9</c:f>
              <c:numCache>
                <c:formatCode>0%</c:formatCode>
                <c:ptCount val="5"/>
                <c:pt idx="0">
                  <c:v>0.78</c:v>
                </c:pt>
                <c:pt idx="1">
                  <c:v>0.79</c:v>
                </c:pt>
                <c:pt idx="2">
                  <c:v>0.6</c:v>
                </c:pt>
                <c:pt idx="3">
                  <c:v>0.54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E7-45CA-8DFB-98EDC4126C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446917360"/>
        <c:axId val="446916048"/>
      </c:barChart>
      <c:catAx>
        <c:axId val="446917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6916048"/>
        <c:crosses val="autoZero"/>
        <c:auto val="1"/>
        <c:lblAlgn val="ctr"/>
        <c:lblOffset val="100"/>
        <c:noMultiLvlLbl val="0"/>
      </c:catAx>
      <c:valAx>
        <c:axId val="44691604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46917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5 Engines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'Mixed Spread'!$D$5:$D$9</c:f>
              <c:strCache>
                <c:ptCount val="5"/>
                <c:pt idx="0">
                  <c:v>1. Market</c:v>
                </c:pt>
                <c:pt idx="1">
                  <c:v>2. Technology</c:v>
                </c:pt>
                <c:pt idx="2">
                  <c:v>3. Organization</c:v>
                </c:pt>
                <c:pt idx="3">
                  <c:v>4. People</c:v>
                </c:pt>
                <c:pt idx="4">
                  <c:v>5. Capital</c:v>
                </c:pt>
              </c:strCache>
            </c:strRef>
          </c:cat>
          <c:val>
            <c:numRef>
              <c:f>'Mixed Spread'!$E$5:$E$9</c:f>
              <c:numCache>
                <c:formatCode>0%</c:formatCode>
                <c:ptCount val="5"/>
                <c:pt idx="0">
                  <c:v>0.78</c:v>
                </c:pt>
                <c:pt idx="1">
                  <c:v>0.79</c:v>
                </c:pt>
                <c:pt idx="2">
                  <c:v>0.6</c:v>
                </c:pt>
                <c:pt idx="3">
                  <c:v>0.54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1-4D94-90AD-297D1E0B9E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446917360"/>
        <c:axId val="446916048"/>
      </c:barChart>
      <c:catAx>
        <c:axId val="44691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6048"/>
        <c:crosses val="autoZero"/>
        <c:auto val="1"/>
        <c:lblAlgn val="ctr"/>
        <c:lblOffset val="100"/>
        <c:noMultiLvlLbl val="0"/>
      </c:catAx>
      <c:valAx>
        <c:axId val="4469160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5 Engines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'Mixed Spread'!$D$5:$D$9</c:f>
              <c:strCache>
                <c:ptCount val="5"/>
                <c:pt idx="0">
                  <c:v>1. Market</c:v>
                </c:pt>
                <c:pt idx="1">
                  <c:v>2. Technology</c:v>
                </c:pt>
                <c:pt idx="2">
                  <c:v>3. Organization</c:v>
                </c:pt>
                <c:pt idx="3">
                  <c:v>4. People</c:v>
                </c:pt>
                <c:pt idx="4">
                  <c:v>5. Capital</c:v>
                </c:pt>
              </c:strCache>
            </c:strRef>
          </c:cat>
          <c:val>
            <c:numRef>
              <c:f>'Mixed Spread'!$E$5:$E$9</c:f>
              <c:numCache>
                <c:formatCode>0%</c:formatCode>
                <c:ptCount val="5"/>
                <c:pt idx="0">
                  <c:v>0.78</c:v>
                </c:pt>
                <c:pt idx="1">
                  <c:v>0.79</c:v>
                </c:pt>
                <c:pt idx="2">
                  <c:v>0.6</c:v>
                </c:pt>
                <c:pt idx="3">
                  <c:v>0.54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B-49A5-BF89-A874ADFDC1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446917360"/>
        <c:axId val="446916048"/>
      </c:barChart>
      <c:catAx>
        <c:axId val="44691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6048"/>
        <c:crosses val="autoZero"/>
        <c:auto val="1"/>
        <c:lblAlgn val="ctr"/>
        <c:lblOffset val="100"/>
        <c:noMultiLvlLbl val="0"/>
      </c:catAx>
      <c:valAx>
        <c:axId val="4469160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5 Engines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'Mixed Spread'!$D$5:$D$9</c:f>
              <c:strCache>
                <c:ptCount val="5"/>
                <c:pt idx="0">
                  <c:v>1. Market</c:v>
                </c:pt>
                <c:pt idx="1">
                  <c:v>2. Technology</c:v>
                </c:pt>
                <c:pt idx="2">
                  <c:v>3. Organization</c:v>
                </c:pt>
                <c:pt idx="3">
                  <c:v>4. People</c:v>
                </c:pt>
                <c:pt idx="4">
                  <c:v>5. Capital</c:v>
                </c:pt>
              </c:strCache>
            </c:strRef>
          </c:cat>
          <c:val>
            <c:numRef>
              <c:f>'Mixed Spread'!$E$5:$E$9</c:f>
              <c:numCache>
                <c:formatCode>0%</c:formatCode>
                <c:ptCount val="5"/>
                <c:pt idx="0">
                  <c:v>0.78</c:v>
                </c:pt>
                <c:pt idx="1">
                  <c:v>0.79</c:v>
                </c:pt>
                <c:pt idx="2">
                  <c:v>0.6</c:v>
                </c:pt>
                <c:pt idx="3">
                  <c:v>0.54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8F-4A8C-BCDE-E1025C32D9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446917360"/>
        <c:axId val="446916048"/>
      </c:barChart>
      <c:catAx>
        <c:axId val="44691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6048"/>
        <c:crosses val="autoZero"/>
        <c:auto val="1"/>
        <c:lblAlgn val="ctr"/>
        <c:lblOffset val="100"/>
        <c:noMultiLvlLbl val="0"/>
      </c:catAx>
      <c:valAx>
        <c:axId val="4469160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44691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9F733-86D7-4C48-8C39-769912B850D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32E50DD-54C8-4132-81EB-E4C0D5791BB7}">
      <dgm:prSet phldrT="[Text]" custT="1"/>
      <dgm:spPr>
        <a:solidFill>
          <a:srgbClr val="FFB3B3"/>
        </a:solidFill>
      </dgm:spPr>
      <dgm:t>
        <a:bodyPr/>
        <a:lstStyle/>
        <a:p>
          <a:r>
            <a:rPr lang="en-US" sz="2000" dirty="0"/>
            <a:t>Force</a:t>
          </a:r>
        </a:p>
      </dgm:t>
    </dgm:pt>
    <dgm:pt modelId="{36FFAC79-B465-4CB2-BE09-FC3024D00596}" type="parTrans" cxnId="{383F5A55-4421-4CC6-8097-A9A2B0F5EE88}">
      <dgm:prSet/>
      <dgm:spPr/>
      <dgm:t>
        <a:bodyPr/>
        <a:lstStyle/>
        <a:p>
          <a:endParaRPr lang="en-US"/>
        </a:p>
      </dgm:t>
    </dgm:pt>
    <dgm:pt modelId="{968E7F42-1898-452A-A5CE-C462F526A556}" type="sibTrans" cxnId="{383F5A55-4421-4CC6-8097-A9A2B0F5EE88}">
      <dgm:prSet/>
      <dgm:spPr/>
      <dgm:t>
        <a:bodyPr/>
        <a:lstStyle/>
        <a:p>
          <a:endParaRPr lang="en-US"/>
        </a:p>
      </dgm:t>
    </dgm:pt>
    <dgm:pt modelId="{5582C2E3-3D09-4F4D-993E-F99551B54550}">
      <dgm:prSet phldrT="[Text]" custT="1"/>
      <dgm:spPr>
        <a:solidFill>
          <a:srgbClr val="FF4F4F"/>
        </a:solidFill>
      </dgm:spPr>
      <dgm:t>
        <a:bodyPr/>
        <a:lstStyle/>
        <a:p>
          <a:r>
            <a:rPr lang="en-US" sz="3200" dirty="0"/>
            <a:t>Power</a:t>
          </a:r>
        </a:p>
      </dgm:t>
    </dgm:pt>
    <dgm:pt modelId="{896E458B-37E7-4FFC-8AC3-DB0EBFBE34A1}" type="parTrans" cxnId="{2E433EBD-74D8-4ABD-B26B-EEAB20D02DB2}">
      <dgm:prSet/>
      <dgm:spPr/>
      <dgm:t>
        <a:bodyPr/>
        <a:lstStyle/>
        <a:p>
          <a:endParaRPr lang="en-US"/>
        </a:p>
      </dgm:t>
    </dgm:pt>
    <dgm:pt modelId="{4CEF7CA4-6D53-48E1-8D51-8484558CFD2A}" type="sibTrans" cxnId="{2E433EBD-74D8-4ABD-B26B-EEAB20D02DB2}">
      <dgm:prSet/>
      <dgm:spPr/>
      <dgm:t>
        <a:bodyPr/>
        <a:lstStyle/>
        <a:p>
          <a:endParaRPr lang="en-US"/>
        </a:p>
      </dgm:t>
    </dgm:pt>
    <dgm:pt modelId="{6FD71962-2097-4E29-9B7E-07A788BD626C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9E608A3-9812-4608-B019-CC6212BFF349}" type="parTrans" cxnId="{5723D5A7-253F-4C96-A418-56EA2766ED17}">
      <dgm:prSet/>
      <dgm:spPr/>
      <dgm:t>
        <a:bodyPr/>
        <a:lstStyle/>
        <a:p>
          <a:endParaRPr lang="en-US"/>
        </a:p>
      </dgm:t>
    </dgm:pt>
    <dgm:pt modelId="{FADE287E-C9BE-44D7-98D7-7BC02F272EBF}" type="sibTrans" cxnId="{5723D5A7-253F-4C96-A418-56EA2766ED17}">
      <dgm:prSet/>
      <dgm:spPr/>
      <dgm:t>
        <a:bodyPr/>
        <a:lstStyle/>
        <a:p>
          <a:endParaRPr lang="en-US"/>
        </a:p>
      </dgm:t>
    </dgm:pt>
    <dgm:pt modelId="{398E7602-BDA5-4E82-9074-57B28034D111}" type="pres">
      <dgm:prSet presAssocID="{6FA9F733-86D7-4C48-8C39-769912B850DC}" presName="CompostProcess" presStyleCnt="0">
        <dgm:presLayoutVars>
          <dgm:dir/>
          <dgm:resizeHandles val="exact"/>
        </dgm:presLayoutVars>
      </dgm:prSet>
      <dgm:spPr/>
    </dgm:pt>
    <dgm:pt modelId="{4E2F2F5A-B070-4595-BFF2-9EF1DAD84CFC}" type="pres">
      <dgm:prSet presAssocID="{6FA9F733-86D7-4C48-8C39-769912B850DC}" presName="arrow" presStyleLbl="bgShp" presStyleIdx="0" presStyleCnt="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</dgm:spPr>
    </dgm:pt>
    <dgm:pt modelId="{64EFDE02-8F68-4FAF-A488-971C425B70BF}" type="pres">
      <dgm:prSet presAssocID="{6FA9F733-86D7-4C48-8C39-769912B850DC}" presName="linearProcess" presStyleCnt="0"/>
      <dgm:spPr/>
    </dgm:pt>
    <dgm:pt modelId="{36D44077-0F06-481D-9FD2-6D6C95CA5DD3}" type="pres">
      <dgm:prSet presAssocID="{232E50DD-54C8-4132-81EB-E4C0D5791BB7}" presName="textNode" presStyleLbl="node1" presStyleIdx="0" presStyleCnt="3" custScaleX="46893" custScaleY="47055">
        <dgm:presLayoutVars>
          <dgm:bulletEnabled val="1"/>
        </dgm:presLayoutVars>
      </dgm:prSet>
      <dgm:spPr/>
    </dgm:pt>
    <dgm:pt modelId="{DFC0C453-4D07-4CD4-89C6-8EEBD396D0E6}" type="pres">
      <dgm:prSet presAssocID="{968E7F42-1898-452A-A5CE-C462F526A556}" presName="sibTrans" presStyleCnt="0"/>
      <dgm:spPr/>
    </dgm:pt>
    <dgm:pt modelId="{FB169B95-F3D1-47DF-9CCB-DE793E90B5A3}" type="pres">
      <dgm:prSet presAssocID="{5582C2E3-3D09-4F4D-993E-F99551B54550}" presName="textNode" presStyleLbl="node1" presStyleIdx="1" presStyleCnt="3" custScaleX="78453" custScaleY="68547">
        <dgm:presLayoutVars>
          <dgm:bulletEnabled val="1"/>
        </dgm:presLayoutVars>
      </dgm:prSet>
      <dgm:spPr/>
    </dgm:pt>
    <dgm:pt modelId="{FD0B0BEC-D4B9-451E-AB47-D023CC6DE30C}" type="pres">
      <dgm:prSet presAssocID="{4CEF7CA4-6D53-48E1-8D51-8484558CFD2A}" presName="sibTrans" presStyleCnt="0"/>
      <dgm:spPr/>
    </dgm:pt>
    <dgm:pt modelId="{2BA5475F-DB94-4FB4-BC8F-4019AD884AEC}" type="pres">
      <dgm:prSet presAssocID="{6FD71962-2097-4E29-9B7E-07A788BD626C}" presName="textNode" presStyleLbl="node1" presStyleIdx="2" presStyleCnt="3" custScaleX="83048" custScaleY="83355">
        <dgm:presLayoutVars>
          <dgm:bulletEnabled val="1"/>
        </dgm:presLayoutVars>
      </dgm:prSet>
      <dgm:spPr/>
    </dgm:pt>
  </dgm:ptLst>
  <dgm:cxnLst>
    <dgm:cxn modelId="{50D81D29-F708-4167-B5C1-A7B8AB90165E}" type="presOf" srcId="{6FA9F733-86D7-4C48-8C39-769912B850DC}" destId="{398E7602-BDA5-4E82-9074-57B28034D111}" srcOrd="0" destOrd="0" presId="urn:microsoft.com/office/officeart/2005/8/layout/hProcess9"/>
    <dgm:cxn modelId="{C1316D6A-CC84-438D-8EDB-146AD9B2EC36}" type="presOf" srcId="{232E50DD-54C8-4132-81EB-E4C0D5791BB7}" destId="{36D44077-0F06-481D-9FD2-6D6C95CA5DD3}" srcOrd="0" destOrd="0" presId="urn:microsoft.com/office/officeart/2005/8/layout/hProcess9"/>
    <dgm:cxn modelId="{383F5A55-4421-4CC6-8097-A9A2B0F5EE88}" srcId="{6FA9F733-86D7-4C48-8C39-769912B850DC}" destId="{232E50DD-54C8-4132-81EB-E4C0D5791BB7}" srcOrd="0" destOrd="0" parTransId="{36FFAC79-B465-4CB2-BE09-FC3024D00596}" sibTransId="{968E7F42-1898-452A-A5CE-C462F526A556}"/>
    <dgm:cxn modelId="{5723D5A7-253F-4C96-A418-56EA2766ED17}" srcId="{6FA9F733-86D7-4C48-8C39-769912B850DC}" destId="{6FD71962-2097-4E29-9B7E-07A788BD626C}" srcOrd="2" destOrd="0" parTransId="{49E608A3-9812-4608-B019-CC6212BFF349}" sibTransId="{FADE287E-C9BE-44D7-98D7-7BC02F272EBF}"/>
    <dgm:cxn modelId="{2E433EBD-74D8-4ABD-B26B-EEAB20D02DB2}" srcId="{6FA9F733-86D7-4C48-8C39-769912B850DC}" destId="{5582C2E3-3D09-4F4D-993E-F99551B54550}" srcOrd="1" destOrd="0" parTransId="{896E458B-37E7-4FFC-8AC3-DB0EBFBE34A1}" sibTransId="{4CEF7CA4-6D53-48E1-8D51-8484558CFD2A}"/>
    <dgm:cxn modelId="{88C008D3-9D27-47B8-B07C-2C80EE2F2C9F}" type="presOf" srcId="{6FD71962-2097-4E29-9B7E-07A788BD626C}" destId="{2BA5475F-DB94-4FB4-BC8F-4019AD884AEC}" srcOrd="0" destOrd="0" presId="urn:microsoft.com/office/officeart/2005/8/layout/hProcess9"/>
    <dgm:cxn modelId="{AE7598EF-D45A-4FEE-9422-B3CACFC33AF2}" type="presOf" srcId="{5582C2E3-3D09-4F4D-993E-F99551B54550}" destId="{FB169B95-F3D1-47DF-9CCB-DE793E90B5A3}" srcOrd="0" destOrd="0" presId="urn:microsoft.com/office/officeart/2005/8/layout/hProcess9"/>
    <dgm:cxn modelId="{1F77FF34-78FD-4C66-AF1F-9D35D7BF2058}" type="presParOf" srcId="{398E7602-BDA5-4E82-9074-57B28034D111}" destId="{4E2F2F5A-B070-4595-BFF2-9EF1DAD84CFC}" srcOrd="0" destOrd="0" presId="urn:microsoft.com/office/officeart/2005/8/layout/hProcess9"/>
    <dgm:cxn modelId="{6D290AE2-41A8-4C84-B75D-D3DF10A11E66}" type="presParOf" srcId="{398E7602-BDA5-4E82-9074-57B28034D111}" destId="{64EFDE02-8F68-4FAF-A488-971C425B70BF}" srcOrd="1" destOrd="0" presId="urn:microsoft.com/office/officeart/2005/8/layout/hProcess9"/>
    <dgm:cxn modelId="{DF774A0B-F230-4746-A8CB-A6991E369C3F}" type="presParOf" srcId="{64EFDE02-8F68-4FAF-A488-971C425B70BF}" destId="{36D44077-0F06-481D-9FD2-6D6C95CA5DD3}" srcOrd="0" destOrd="0" presId="urn:microsoft.com/office/officeart/2005/8/layout/hProcess9"/>
    <dgm:cxn modelId="{550D440A-6422-493E-BA74-2D9B01E33A20}" type="presParOf" srcId="{64EFDE02-8F68-4FAF-A488-971C425B70BF}" destId="{DFC0C453-4D07-4CD4-89C6-8EEBD396D0E6}" srcOrd="1" destOrd="0" presId="urn:microsoft.com/office/officeart/2005/8/layout/hProcess9"/>
    <dgm:cxn modelId="{C115FE4B-772F-4535-B711-FFD30A001A13}" type="presParOf" srcId="{64EFDE02-8F68-4FAF-A488-971C425B70BF}" destId="{FB169B95-F3D1-47DF-9CCB-DE793E90B5A3}" srcOrd="2" destOrd="0" presId="urn:microsoft.com/office/officeart/2005/8/layout/hProcess9"/>
    <dgm:cxn modelId="{06F3242E-9C91-44AA-9D19-7BE36B1E3420}" type="presParOf" srcId="{64EFDE02-8F68-4FAF-A488-971C425B70BF}" destId="{FD0B0BEC-D4B9-451E-AB47-D023CC6DE30C}" srcOrd="3" destOrd="0" presId="urn:microsoft.com/office/officeart/2005/8/layout/hProcess9"/>
    <dgm:cxn modelId="{C6076CBF-FE7C-4687-8CB4-D1A5F9FF4D3B}" type="presParOf" srcId="{64EFDE02-8F68-4FAF-A488-971C425B70BF}" destId="{2BA5475F-DB94-4FB4-BC8F-4019AD884AE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A9F733-86D7-4C48-8C39-769912B850D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32E50DD-54C8-4132-81EB-E4C0D5791BB7}">
      <dgm:prSet phldrT="[Text]" custT="1"/>
      <dgm:spPr>
        <a:solidFill>
          <a:srgbClr val="FFB3B3"/>
        </a:solidFill>
      </dgm:spPr>
      <dgm:t>
        <a:bodyPr/>
        <a:lstStyle/>
        <a:p>
          <a:r>
            <a:rPr lang="en-US" sz="2000" dirty="0"/>
            <a:t>Force</a:t>
          </a:r>
        </a:p>
      </dgm:t>
    </dgm:pt>
    <dgm:pt modelId="{36FFAC79-B465-4CB2-BE09-FC3024D00596}" type="parTrans" cxnId="{383F5A55-4421-4CC6-8097-A9A2B0F5EE88}">
      <dgm:prSet/>
      <dgm:spPr/>
      <dgm:t>
        <a:bodyPr/>
        <a:lstStyle/>
        <a:p>
          <a:endParaRPr lang="en-US"/>
        </a:p>
      </dgm:t>
    </dgm:pt>
    <dgm:pt modelId="{968E7F42-1898-452A-A5CE-C462F526A556}" type="sibTrans" cxnId="{383F5A55-4421-4CC6-8097-A9A2B0F5EE88}">
      <dgm:prSet/>
      <dgm:spPr/>
      <dgm:t>
        <a:bodyPr/>
        <a:lstStyle/>
        <a:p>
          <a:endParaRPr lang="en-US"/>
        </a:p>
      </dgm:t>
    </dgm:pt>
    <dgm:pt modelId="{5582C2E3-3D09-4F4D-993E-F99551B54550}">
      <dgm:prSet phldrT="[Text]" custT="1"/>
      <dgm:spPr>
        <a:solidFill>
          <a:srgbClr val="FF4F4F"/>
        </a:solidFill>
      </dgm:spPr>
      <dgm:t>
        <a:bodyPr/>
        <a:lstStyle/>
        <a:p>
          <a:r>
            <a:rPr lang="en-US" sz="3200" dirty="0"/>
            <a:t>Power</a:t>
          </a:r>
        </a:p>
      </dgm:t>
    </dgm:pt>
    <dgm:pt modelId="{896E458B-37E7-4FFC-8AC3-DB0EBFBE34A1}" type="parTrans" cxnId="{2E433EBD-74D8-4ABD-B26B-EEAB20D02DB2}">
      <dgm:prSet/>
      <dgm:spPr/>
      <dgm:t>
        <a:bodyPr/>
        <a:lstStyle/>
        <a:p>
          <a:endParaRPr lang="en-US"/>
        </a:p>
      </dgm:t>
    </dgm:pt>
    <dgm:pt modelId="{4CEF7CA4-6D53-48E1-8D51-8484558CFD2A}" type="sibTrans" cxnId="{2E433EBD-74D8-4ABD-B26B-EEAB20D02DB2}">
      <dgm:prSet/>
      <dgm:spPr/>
      <dgm:t>
        <a:bodyPr/>
        <a:lstStyle/>
        <a:p>
          <a:endParaRPr lang="en-US"/>
        </a:p>
      </dgm:t>
    </dgm:pt>
    <dgm:pt modelId="{6FD71962-2097-4E29-9B7E-07A788BD626C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Result</a:t>
          </a:r>
        </a:p>
      </dgm:t>
    </dgm:pt>
    <dgm:pt modelId="{49E608A3-9812-4608-B019-CC6212BFF349}" type="parTrans" cxnId="{5723D5A7-253F-4C96-A418-56EA2766ED17}">
      <dgm:prSet/>
      <dgm:spPr/>
      <dgm:t>
        <a:bodyPr/>
        <a:lstStyle/>
        <a:p>
          <a:endParaRPr lang="en-US"/>
        </a:p>
      </dgm:t>
    </dgm:pt>
    <dgm:pt modelId="{FADE287E-C9BE-44D7-98D7-7BC02F272EBF}" type="sibTrans" cxnId="{5723D5A7-253F-4C96-A418-56EA2766ED17}">
      <dgm:prSet/>
      <dgm:spPr/>
      <dgm:t>
        <a:bodyPr/>
        <a:lstStyle/>
        <a:p>
          <a:endParaRPr lang="en-US"/>
        </a:p>
      </dgm:t>
    </dgm:pt>
    <dgm:pt modelId="{398E7602-BDA5-4E82-9074-57B28034D111}" type="pres">
      <dgm:prSet presAssocID="{6FA9F733-86D7-4C48-8C39-769912B850DC}" presName="CompostProcess" presStyleCnt="0">
        <dgm:presLayoutVars>
          <dgm:dir/>
          <dgm:resizeHandles val="exact"/>
        </dgm:presLayoutVars>
      </dgm:prSet>
      <dgm:spPr/>
    </dgm:pt>
    <dgm:pt modelId="{4E2F2F5A-B070-4595-BFF2-9EF1DAD84CFC}" type="pres">
      <dgm:prSet presAssocID="{6FA9F733-86D7-4C48-8C39-769912B850DC}" presName="arrow" presStyleLbl="bgShp" presStyleIdx="0" presStyleCnt="1" custLinFactNeighborY="-392"/>
      <dgm:spPr/>
    </dgm:pt>
    <dgm:pt modelId="{64EFDE02-8F68-4FAF-A488-971C425B70BF}" type="pres">
      <dgm:prSet presAssocID="{6FA9F733-86D7-4C48-8C39-769912B850DC}" presName="linearProcess" presStyleCnt="0"/>
      <dgm:spPr/>
    </dgm:pt>
    <dgm:pt modelId="{36D44077-0F06-481D-9FD2-6D6C95CA5DD3}" type="pres">
      <dgm:prSet presAssocID="{232E50DD-54C8-4132-81EB-E4C0D5791BB7}" presName="textNode" presStyleLbl="node1" presStyleIdx="0" presStyleCnt="3" custScaleX="46893" custScaleY="47055">
        <dgm:presLayoutVars>
          <dgm:bulletEnabled val="1"/>
        </dgm:presLayoutVars>
      </dgm:prSet>
      <dgm:spPr/>
    </dgm:pt>
    <dgm:pt modelId="{DFC0C453-4D07-4CD4-89C6-8EEBD396D0E6}" type="pres">
      <dgm:prSet presAssocID="{968E7F42-1898-452A-A5CE-C462F526A556}" presName="sibTrans" presStyleCnt="0"/>
      <dgm:spPr/>
    </dgm:pt>
    <dgm:pt modelId="{FB169B95-F3D1-47DF-9CCB-DE793E90B5A3}" type="pres">
      <dgm:prSet presAssocID="{5582C2E3-3D09-4F4D-993E-F99551B54550}" presName="textNode" presStyleLbl="node1" presStyleIdx="1" presStyleCnt="3" custScaleX="78453" custScaleY="68547">
        <dgm:presLayoutVars>
          <dgm:bulletEnabled val="1"/>
        </dgm:presLayoutVars>
      </dgm:prSet>
      <dgm:spPr/>
    </dgm:pt>
    <dgm:pt modelId="{FD0B0BEC-D4B9-451E-AB47-D023CC6DE30C}" type="pres">
      <dgm:prSet presAssocID="{4CEF7CA4-6D53-48E1-8D51-8484558CFD2A}" presName="sibTrans" presStyleCnt="0"/>
      <dgm:spPr/>
    </dgm:pt>
    <dgm:pt modelId="{2BA5475F-DB94-4FB4-BC8F-4019AD884AEC}" type="pres">
      <dgm:prSet presAssocID="{6FD71962-2097-4E29-9B7E-07A788BD626C}" presName="textNode" presStyleLbl="node1" presStyleIdx="2" presStyleCnt="3" custScaleX="83048" custScaleY="83355">
        <dgm:presLayoutVars>
          <dgm:bulletEnabled val="1"/>
        </dgm:presLayoutVars>
      </dgm:prSet>
      <dgm:spPr/>
    </dgm:pt>
  </dgm:ptLst>
  <dgm:cxnLst>
    <dgm:cxn modelId="{50D81D29-F708-4167-B5C1-A7B8AB90165E}" type="presOf" srcId="{6FA9F733-86D7-4C48-8C39-769912B850DC}" destId="{398E7602-BDA5-4E82-9074-57B28034D111}" srcOrd="0" destOrd="0" presId="urn:microsoft.com/office/officeart/2005/8/layout/hProcess9"/>
    <dgm:cxn modelId="{C1316D6A-CC84-438D-8EDB-146AD9B2EC36}" type="presOf" srcId="{232E50DD-54C8-4132-81EB-E4C0D5791BB7}" destId="{36D44077-0F06-481D-9FD2-6D6C95CA5DD3}" srcOrd="0" destOrd="0" presId="urn:microsoft.com/office/officeart/2005/8/layout/hProcess9"/>
    <dgm:cxn modelId="{383F5A55-4421-4CC6-8097-A9A2B0F5EE88}" srcId="{6FA9F733-86D7-4C48-8C39-769912B850DC}" destId="{232E50DD-54C8-4132-81EB-E4C0D5791BB7}" srcOrd="0" destOrd="0" parTransId="{36FFAC79-B465-4CB2-BE09-FC3024D00596}" sibTransId="{968E7F42-1898-452A-A5CE-C462F526A556}"/>
    <dgm:cxn modelId="{5723D5A7-253F-4C96-A418-56EA2766ED17}" srcId="{6FA9F733-86D7-4C48-8C39-769912B850DC}" destId="{6FD71962-2097-4E29-9B7E-07A788BD626C}" srcOrd="2" destOrd="0" parTransId="{49E608A3-9812-4608-B019-CC6212BFF349}" sibTransId="{FADE287E-C9BE-44D7-98D7-7BC02F272EBF}"/>
    <dgm:cxn modelId="{2E433EBD-74D8-4ABD-B26B-EEAB20D02DB2}" srcId="{6FA9F733-86D7-4C48-8C39-769912B850DC}" destId="{5582C2E3-3D09-4F4D-993E-F99551B54550}" srcOrd="1" destOrd="0" parTransId="{896E458B-37E7-4FFC-8AC3-DB0EBFBE34A1}" sibTransId="{4CEF7CA4-6D53-48E1-8D51-8484558CFD2A}"/>
    <dgm:cxn modelId="{88C008D3-9D27-47B8-B07C-2C80EE2F2C9F}" type="presOf" srcId="{6FD71962-2097-4E29-9B7E-07A788BD626C}" destId="{2BA5475F-DB94-4FB4-BC8F-4019AD884AEC}" srcOrd="0" destOrd="0" presId="urn:microsoft.com/office/officeart/2005/8/layout/hProcess9"/>
    <dgm:cxn modelId="{AE7598EF-D45A-4FEE-9422-B3CACFC33AF2}" type="presOf" srcId="{5582C2E3-3D09-4F4D-993E-F99551B54550}" destId="{FB169B95-F3D1-47DF-9CCB-DE793E90B5A3}" srcOrd="0" destOrd="0" presId="urn:microsoft.com/office/officeart/2005/8/layout/hProcess9"/>
    <dgm:cxn modelId="{1F77FF34-78FD-4C66-AF1F-9D35D7BF2058}" type="presParOf" srcId="{398E7602-BDA5-4E82-9074-57B28034D111}" destId="{4E2F2F5A-B070-4595-BFF2-9EF1DAD84CFC}" srcOrd="0" destOrd="0" presId="urn:microsoft.com/office/officeart/2005/8/layout/hProcess9"/>
    <dgm:cxn modelId="{6D290AE2-41A8-4C84-B75D-D3DF10A11E66}" type="presParOf" srcId="{398E7602-BDA5-4E82-9074-57B28034D111}" destId="{64EFDE02-8F68-4FAF-A488-971C425B70BF}" srcOrd="1" destOrd="0" presId="urn:microsoft.com/office/officeart/2005/8/layout/hProcess9"/>
    <dgm:cxn modelId="{DF774A0B-F230-4746-A8CB-A6991E369C3F}" type="presParOf" srcId="{64EFDE02-8F68-4FAF-A488-971C425B70BF}" destId="{36D44077-0F06-481D-9FD2-6D6C95CA5DD3}" srcOrd="0" destOrd="0" presId="urn:microsoft.com/office/officeart/2005/8/layout/hProcess9"/>
    <dgm:cxn modelId="{550D440A-6422-493E-BA74-2D9B01E33A20}" type="presParOf" srcId="{64EFDE02-8F68-4FAF-A488-971C425B70BF}" destId="{DFC0C453-4D07-4CD4-89C6-8EEBD396D0E6}" srcOrd="1" destOrd="0" presId="urn:microsoft.com/office/officeart/2005/8/layout/hProcess9"/>
    <dgm:cxn modelId="{C115FE4B-772F-4535-B711-FFD30A001A13}" type="presParOf" srcId="{64EFDE02-8F68-4FAF-A488-971C425B70BF}" destId="{FB169B95-F3D1-47DF-9CCB-DE793E90B5A3}" srcOrd="2" destOrd="0" presId="urn:microsoft.com/office/officeart/2005/8/layout/hProcess9"/>
    <dgm:cxn modelId="{06F3242E-9C91-44AA-9D19-7BE36B1E3420}" type="presParOf" srcId="{64EFDE02-8F68-4FAF-A488-971C425B70BF}" destId="{FD0B0BEC-D4B9-451E-AB47-D023CC6DE30C}" srcOrd="3" destOrd="0" presId="urn:microsoft.com/office/officeart/2005/8/layout/hProcess9"/>
    <dgm:cxn modelId="{C6076CBF-FE7C-4687-8CB4-D1A5F9FF4D3B}" type="presParOf" srcId="{64EFDE02-8F68-4FAF-A488-971C425B70BF}" destId="{2BA5475F-DB94-4FB4-BC8F-4019AD884AE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F2F5A-B070-4595-BFF2-9EF1DAD84CFC}">
      <dsp:nvSpPr>
        <dsp:cNvPr id="0" name=""/>
        <dsp:cNvSpPr/>
      </dsp:nvSpPr>
      <dsp:spPr>
        <a:xfrm>
          <a:off x="513712" y="0"/>
          <a:ext cx="5822077" cy="4391530"/>
        </a:xfrm>
        <a:prstGeom prst="rightArrow">
          <a:avLst/>
        </a:prstGeom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44077-0F06-481D-9FD2-6D6C95CA5DD3}">
      <dsp:nvSpPr>
        <dsp:cNvPr id="0" name=""/>
        <dsp:cNvSpPr/>
      </dsp:nvSpPr>
      <dsp:spPr>
        <a:xfrm>
          <a:off x="536364" y="1782478"/>
          <a:ext cx="1174364" cy="826573"/>
        </a:xfrm>
        <a:prstGeom prst="roundRect">
          <a:avLst/>
        </a:prstGeom>
        <a:solidFill>
          <a:srgbClr val="FFB3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Force</a:t>
          </a:r>
        </a:p>
      </dsp:txBody>
      <dsp:txXfrm>
        <a:off x="576714" y="1822828"/>
        <a:ext cx="1093664" cy="745873"/>
      </dsp:txXfrm>
    </dsp:sp>
    <dsp:sp modelId="{FB169B95-F3D1-47DF-9CCB-DE793E90B5A3}">
      <dsp:nvSpPr>
        <dsp:cNvPr id="0" name=""/>
        <dsp:cNvSpPr/>
      </dsp:nvSpPr>
      <dsp:spPr>
        <a:xfrm>
          <a:off x="1989659" y="1593712"/>
          <a:ext cx="1964737" cy="1204104"/>
        </a:xfrm>
        <a:prstGeom prst="roundRect">
          <a:avLst/>
        </a:prstGeom>
        <a:solidFill>
          <a:srgbClr val="FF4F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Power</a:t>
          </a:r>
        </a:p>
      </dsp:txBody>
      <dsp:txXfrm>
        <a:off x="2048439" y="1652492"/>
        <a:ext cx="1847177" cy="1086544"/>
      </dsp:txXfrm>
    </dsp:sp>
    <dsp:sp modelId="{2BA5475F-DB94-4FB4-BC8F-4019AD884AEC}">
      <dsp:nvSpPr>
        <dsp:cNvPr id="0" name=""/>
        <dsp:cNvSpPr/>
      </dsp:nvSpPr>
      <dsp:spPr>
        <a:xfrm>
          <a:off x="4233326" y="1463653"/>
          <a:ext cx="2079812" cy="146422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Results</a:t>
          </a:r>
        </a:p>
      </dsp:txBody>
      <dsp:txXfrm>
        <a:off x="4304803" y="1535130"/>
        <a:ext cx="1936858" cy="1321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F2F5A-B070-4595-BFF2-9EF1DAD84CFC}">
      <dsp:nvSpPr>
        <dsp:cNvPr id="0" name=""/>
        <dsp:cNvSpPr/>
      </dsp:nvSpPr>
      <dsp:spPr>
        <a:xfrm>
          <a:off x="419451" y="0"/>
          <a:ext cx="4753785" cy="358504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44077-0F06-481D-9FD2-6D6C95CA5DD3}">
      <dsp:nvSpPr>
        <dsp:cNvPr id="0" name=""/>
        <dsp:cNvSpPr/>
      </dsp:nvSpPr>
      <dsp:spPr>
        <a:xfrm>
          <a:off x="228363" y="1455134"/>
          <a:ext cx="1057872" cy="674777"/>
        </a:xfrm>
        <a:prstGeom prst="roundRect">
          <a:avLst/>
        </a:prstGeom>
        <a:solidFill>
          <a:srgbClr val="FFB3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Force</a:t>
          </a:r>
        </a:p>
      </dsp:txBody>
      <dsp:txXfrm>
        <a:off x="261303" y="1488074"/>
        <a:ext cx="991992" cy="608897"/>
      </dsp:txXfrm>
    </dsp:sp>
    <dsp:sp modelId="{FB169B95-F3D1-47DF-9CCB-DE793E90B5A3}">
      <dsp:nvSpPr>
        <dsp:cNvPr id="0" name=""/>
        <dsp:cNvSpPr/>
      </dsp:nvSpPr>
      <dsp:spPr>
        <a:xfrm>
          <a:off x="1503607" y="1301034"/>
          <a:ext cx="1769843" cy="982976"/>
        </a:xfrm>
        <a:prstGeom prst="roundRect">
          <a:avLst/>
        </a:prstGeom>
        <a:solidFill>
          <a:srgbClr val="FF4F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Power</a:t>
          </a:r>
        </a:p>
      </dsp:txBody>
      <dsp:txXfrm>
        <a:off x="1551592" y="1349019"/>
        <a:ext cx="1673873" cy="887006"/>
      </dsp:txXfrm>
    </dsp:sp>
    <dsp:sp modelId="{2BA5475F-DB94-4FB4-BC8F-4019AD884AEC}">
      <dsp:nvSpPr>
        <dsp:cNvPr id="0" name=""/>
        <dsp:cNvSpPr/>
      </dsp:nvSpPr>
      <dsp:spPr>
        <a:xfrm>
          <a:off x="3490822" y="1194859"/>
          <a:ext cx="1873502" cy="1195326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Result</a:t>
          </a:r>
        </a:p>
      </dsp:txBody>
      <dsp:txXfrm>
        <a:off x="3549173" y="1253210"/>
        <a:ext cx="1756800" cy="1078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EA24-EFDC-42C1-B406-7FAEF03BFAA6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6569-A88F-4F3C-BEA6-DF69C9911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1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66569-A88F-4F3C-BEA6-DF69C9911410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66569-A88F-4F3C-BEA6-DF69C9911410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7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66569-A88F-4F3C-BEA6-DF69C9911410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5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1B53-3503-4860-BB72-34F95CF2C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E25D4-3D27-4BE7-8A4E-2AE9FDBAC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C8508-E700-4EF0-AD90-212A93DA4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04B-1599-4C74-B52A-8AF5596BEF26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7BB7F-1A64-4E9A-90F8-40384F6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4D6B4-A96F-4330-B847-70FCDE0D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E7A1-12DA-40FC-9847-71D885420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0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4864-FDE7-4FD5-A314-F160EA4A0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B7C6B-DE5F-45AB-A6B8-190A1D646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EBF45-57B4-4559-92F8-2DBBFD08F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04B-1599-4C74-B52A-8AF5596BEF26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B729C-7D66-42AE-8BEE-019E6BE0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470E4-0E60-473F-94E4-30373593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E7A1-12DA-40FC-9847-71D885420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8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54A648-837E-424B-BB25-08776A4CB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C55BC-90B7-46D9-9890-571CF87A9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4BF3F-EE3E-4551-A54E-831A834A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04B-1599-4C74-B52A-8AF5596BEF26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F83EE-4C4F-4AD3-9749-A4302D9E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355A1-B1D2-4EE3-B668-3F6841AB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E7A1-12DA-40FC-9847-71D885420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5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0C15-EC2D-4464-A8C2-7A6F5D980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E20C-B9E3-4DDA-835C-14878DB34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782" y="1825625"/>
            <a:ext cx="9823269" cy="4351338"/>
          </a:xfrm>
        </p:spPr>
        <p:txBody>
          <a:bodyPr/>
          <a:lstStyle>
            <a:lvl1pPr marL="228600" indent="-685800">
              <a:buFont typeface="Wingdings" panose="05000000000000000000" pitchFamily="2" charset="2"/>
              <a:buChar char="v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914400">
              <a:buFont typeface="Courier New" panose="02070309020205020404" pitchFamily="49" charset="0"/>
              <a:buChar char="o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685800">
              <a:buFont typeface="Wingdings" panose="05000000000000000000" pitchFamily="2" charset="2"/>
              <a:buChar char="v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685800">
              <a:buFont typeface="Wingdings" panose="05000000000000000000" pitchFamily="2" charset="2"/>
              <a:buChar char="v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685800">
              <a:buFont typeface="Wingdings" panose="05000000000000000000" pitchFamily="2" charset="2"/>
              <a:buChar char="v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A17E1-D7E8-4E15-B4AB-F988CE75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04B-1599-4C74-B52A-8AF5596BEF26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8BA4-37FB-4FD2-840E-32843B7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04EC-77F0-46E5-967E-1BD06F48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E7A1-12DA-40FC-9847-71D885420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5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1A94-0D51-4A7D-9E00-F2FD8FDC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E2CF8-7A98-4D1A-8EF7-F6B5FD9F6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729F2-E251-48A9-84C8-23633B2A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04B-1599-4C74-B52A-8AF5596BEF26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7AED5-0DE5-4F74-8BDF-335A697A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3D4A0-F848-401E-A142-E389EB61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E7A1-12DA-40FC-9847-71D885420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2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0A17-57EF-42F1-9B3E-00605DFF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C3CD-7FA0-4381-8B83-1AC0F3B34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EA9D2-AEFB-4484-85EA-C53C72EA7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7FD94-D291-4EEE-8C54-2631D249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04B-1599-4C74-B52A-8AF5596BEF26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9C9C9-B176-49B5-8A73-19987DD5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2E877-83CA-4FF3-B89A-CC9880BA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E7A1-12DA-40FC-9847-71D885420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6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708E-6A57-47DE-8129-C68892A0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DEF45-5539-41BC-935B-A420C4176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91F08-0258-4F57-ACA4-4F0F2E224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9B8734-7005-43F8-96B2-FF39A0C45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65E82-9454-434E-91B3-B8FF7FA0A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0F6117-E74B-41D1-A8A6-F082C5E4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04B-1599-4C74-B52A-8AF5596BEF26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2EA7F-5C6D-4F16-B0A3-5FDF9802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C04557-1C4E-4628-8DE6-0E17F232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E7A1-12DA-40FC-9847-71D885420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4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19A11-2915-480B-9A19-54772538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289687-E975-455C-B983-A2412B24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04B-1599-4C74-B52A-8AF5596BEF26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A4F56-CB5B-485A-BBE0-2A80F95C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F515D-9291-403B-AA5B-6E0C29E6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E7A1-12DA-40FC-9847-71D885420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C9F7B-7958-424E-A27C-CDDDA22E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04B-1599-4C74-B52A-8AF5596BEF26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5E415-C06A-4A37-A28C-64D374E3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EF214-89EF-432A-A8DD-8F3CF374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E7A1-12DA-40FC-9847-71D885420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8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93CC-2D98-44C9-B9A3-B9835C0F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E711F-C7D8-43C3-B906-C638428C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04EBB-1D14-44E7-AEB1-114B32691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BAE1B-3907-4095-A5AA-9591AF67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04B-1599-4C74-B52A-8AF5596BEF26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5D3CA-26AD-43ED-808F-261C7643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E676C-CC2A-45B8-B267-EB0C7704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E7A1-12DA-40FC-9847-71D885420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5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6586-B4E0-4868-BEE1-ED1BD2F6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CFFFBB-335A-49A9-81E1-B0E852FE7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E6103-248D-4937-A3C4-D2855C576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B999E-C878-4571-8BC6-81AF9823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204B-1599-4C74-B52A-8AF5596BEF26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0FBC3-3919-4179-A0AC-E650BE1F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2E2AB-C062-4D85-9F7F-04FD6667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E7A1-12DA-40FC-9847-71D885420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9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F68425-A318-4740-BF55-37DC6C341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4E3F8-7EAD-488F-9EB2-8EAC99820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BDD24-EB45-411E-B7C1-CCBDCEA57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204B-1599-4C74-B52A-8AF5596BEF26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4E534-1D88-4A91-99FC-4E3A6154E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13F0A-D0CD-4669-B971-095EEEE0C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E7A1-12DA-40FC-9847-71D885420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74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D648D9-1E75-4248-9F4F-F3DBD3671DDF}"/>
              </a:ext>
            </a:extLst>
          </p:cNvPr>
          <p:cNvSpPr/>
          <p:nvPr/>
        </p:nvSpPr>
        <p:spPr>
          <a:xfrm>
            <a:off x="2208627" y="643735"/>
            <a:ext cx="7737231" cy="55394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F9177-CAA8-41EB-A496-AC63E136D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8627" y="2097692"/>
            <a:ext cx="7737231" cy="1842861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54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Keys to Infinite </a:t>
            </a:r>
            <a:br>
              <a:rPr lang="en-US" sz="54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Success</a:t>
            </a:r>
            <a:endParaRPr lang="en-US" sz="54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395CA-6F7D-404D-BB4D-DA675368E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0161" y="5233324"/>
            <a:ext cx="2594163" cy="865314"/>
          </a:xfrm>
          <a:noFill/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600" b="1" dirty="0">
                <a:solidFill>
                  <a:schemeClr val="tx1">
                    <a:lumMod val="95000"/>
                  </a:schemeClr>
                </a:solidFill>
              </a:rPr>
              <a:t>LAMERE </a:t>
            </a:r>
            <a:br>
              <a:rPr lang="en-US" sz="14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Management Advisors</a:t>
            </a:r>
          </a:p>
          <a:p>
            <a:pPr>
              <a:buFontTx/>
              <a:buNone/>
            </a:pPr>
            <a:r>
              <a:rPr lang="en-US" sz="900" dirty="0">
                <a:solidFill>
                  <a:schemeClr val="tx1"/>
                </a:solidFill>
              </a:rPr>
              <a:t>last updated:  10/11/2018 9:59 AM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F5B3D60-1E19-48A9-A88E-3C790A13C0E4}"/>
              </a:ext>
            </a:extLst>
          </p:cNvPr>
          <p:cNvSpPr txBox="1">
            <a:spLocks/>
          </p:cNvSpPr>
          <p:nvPr/>
        </p:nvSpPr>
        <p:spPr>
          <a:xfrm>
            <a:off x="3474720" y="4125341"/>
            <a:ext cx="5205045" cy="531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FontTx/>
              <a:buNone/>
              <a:defRPr sz="6000" b="1">
                <a:solidFill>
                  <a:srgbClr val="FFFF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Roy Posner</a:t>
            </a:r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1018B1A-9100-4C34-9277-4E466C7E6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05" y="1078875"/>
            <a:ext cx="1402874" cy="1018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40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BC9DA2-F624-40ED-B136-7A1A988C2825}"/>
              </a:ext>
            </a:extLst>
          </p:cNvPr>
          <p:cNvSpPr/>
          <p:nvPr/>
        </p:nvSpPr>
        <p:spPr>
          <a:xfrm>
            <a:off x="2757269" y="1069139"/>
            <a:ext cx="6654017" cy="47108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E8822-4915-4E1B-8E61-D7C5E424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269" y="1134257"/>
            <a:ext cx="6654017" cy="520505"/>
          </a:xfrm>
        </p:spPr>
        <p:txBody>
          <a:bodyPr>
            <a:normAutofit fontScale="90000"/>
          </a:bodyPr>
          <a:lstStyle/>
          <a:p>
            <a:pPr algn="ctr">
              <a:buFontTx/>
              <a:buNone/>
            </a:pPr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18618-1C72-42E2-84FC-025D1B30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80" y="2702349"/>
            <a:ext cx="6035040" cy="2558969"/>
          </a:xfrm>
        </p:spPr>
        <p:txBody>
          <a:bodyPr>
            <a:noAutofit/>
          </a:bodyPr>
          <a:lstStyle/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The source of all accomplishment in life is ENERGY</a:t>
            </a:r>
          </a:p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Whether Energy for an </a:t>
            </a:r>
            <a:r>
              <a:rPr lang="en-US" sz="2000" u="sng" dirty="0"/>
              <a:t>Individual</a:t>
            </a:r>
            <a:r>
              <a:rPr lang="en-US" sz="2000" dirty="0"/>
              <a:t>, a </a:t>
            </a:r>
            <a:r>
              <a:rPr lang="en-US" sz="2000" u="sng" dirty="0"/>
              <a:t>Business</a:t>
            </a:r>
            <a:r>
              <a:rPr lang="en-US" sz="2000" dirty="0"/>
              <a:t>, or of </a:t>
            </a:r>
            <a:r>
              <a:rPr lang="en-US" sz="2000" u="sng" dirty="0"/>
              <a:t>Society</a:t>
            </a:r>
            <a:r>
              <a:rPr lang="en-US" sz="2000" dirty="0"/>
              <a:t> itself</a:t>
            </a:r>
          </a:p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The more energy for any of these entities, the more they can accomplish</a:t>
            </a:r>
          </a:p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CC"/>
                </a:solidFill>
              </a:rPr>
              <a:t>Then what is this “</a:t>
            </a:r>
            <a:r>
              <a:rPr lang="en-US" sz="2000" b="1" dirty="0">
                <a:solidFill>
                  <a:srgbClr val="FF0000"/>
                </a:solidFill>
              </a:rPr>
              <a:t>Energy”</a:t>
            </a:r>
            <a:r>
              <a:rPr lang="en-US" sz="2000" b="1" dirty="0">
                <a:solidFill>
                  <a:srgbClr val="0000CC"/>
                </a:solidFill>
              </a:rPr>
              <a:t> we are talking about?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71F8C-8EE4-4CCD-8E1D-25B19E6F9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04" y="1738133"/>
            <a:ext cx="1165946" cy="612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95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17A044-CA7F-48E8-A9FD-33F7C1CA1E9A}"/>
              </a:ext>
            </a:extLst>
          </p:cNvPr>
          <p:cNvSpPr/>
          <p:nvPr/>
        </p:nvSpPr>
        <p:spPr>
          <a:xfrm>
            <a:off x="1903266" y="548640"/>
            <a:ext cx="8478691" cy="58380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E8822-4915-4E1B-8E61-D7C5E424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860" y="759654"/>
            <a:ext cx="8647502" cy="1040891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Expressions of Human Energy</a:t>
            </a:r>
            <a:r>
              <a:rPr lang="en-US" sz="3600" b="1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18618-1C72-42E2-84FC-025D1B30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94" y="2475309"/>
            <a:ext cx="7779434" cy="348959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b="1" dirty="0"/>
              <a:t>For us as </a:t>
            </a:r>
            <a:r>
              <a:rPr lang="en-US" sz="2200" b="1" u="sng" dirty="0"/>
              <a:t>individuals</a:t>
            </a:r>
            <a:r>
              <a:rPr lang="en-US" sz="2200" b="1" dirty="0"/>
              <a:t>, Energy expresses, is released in several different ways. As-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CC"/>
                </a:solidFill>
              </a:rPr>
              <a:t>PHYSICAL energy </a:t>
            </a:r>
            <a:r>
              <a:rPr lang="en-US" sz="2200" b="1" dirty="0">
                <a:solidFill>
                  <a:srgbClr val="FF0000"/>
                </a:solidFill>
              </a:rPr>
              <a:t>– through movement and functioning of our body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CC"/>
                </a:solidFill>
              </a:rPr>
              <a:t>VITAL/Emotional energy – </a:t>
            </a:r>
            <a:r>
              <a:rPr lang="en-US" sz="2200" b="1" dirty="0">
                <a:solidFill>
                  <a:srgbClr val="FF0000"/>
                </a:solidFill>
              </a:rPr>
              <a:t>through our desires, willfulness, feelings, emotions; and by engaging with others and life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CC"/>
                </a:solidFill>
              </a:rPr>
              <a:t>MENTAL energy </a:t>
            </a:r>
            <a:r>
              <a:rPr lang="en-US" sz="2200" b="1" dirty="0">
                <a:solidFill>
                  <a:srgbClr val="FF0000"/>
                </a:solidFill>
              </a:rPr>
              <a:t>–through thinking, understanding, believing, and envisioning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1A913-9E52-47CE-B8DB-64609006F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21" y="1399526"/>
            <a:ext cx="1513181" cy="794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erson jumping in the air&#10;&#10;Description generated with high confidence">
            <a:extLst>
              <a:ext uri="{FF2B5EF4-FFF2-40B4-BE49-F238E27FC236}">
                <a16:creationId xmlns:a16="http://schemas.microsoft.com/office/drawing/2014/main" id="{F6B02EF7-1A15-4F99-A7F6-66175B68B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r="14256" b="20352"/>
          <a:stretch/>
        </p:blipFill>
        <p:spPr>
          <a:xfrm>
            <a:off x="1153356" y="3279548"/>
            <a:ext cx="888967" cy="676194"/>
          </a:xfrm>
          <a:prstGeom prst="rect">
            <a:avLst/>
          </a:prstGeom>
        </p:spPr>
      </p:pic>
      <p:pic>
        <p:nvPicPr>
          <p:cNvPr id="9" name="Picture 8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72B818C6-D5E2-4005-A25A-D25D6D3FB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51" y="4144186"/>
            <a:ext cx="807776" cy="676193"/>
          </a:xfrm>
          <a:prstGeom prst="rect">
            <a:avLst/>
          </a:prstGeom>
        </p:spPr>
      </p:pic>
      <p:pic>
        <p:nvPicPr>
          <p:cNvPr id="13" name="Picture 12" descr="A person wearing glasses&#10;&#10;Description generated with very high confidence">
            <a:extLst>
              <a:ext uri="{FF2B5EF4-FFF2-40B4-BE49-F238E27FC236}">
                <a16:creationId xmlns:a16="http://schemas.microsoft.com/office/drawing/2014/main" id="{E0B85927-6B63-4DD3-AAAC-F94982461D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5"/>
          <a:stretch/>
        </p:blipFill>
        <p:spPr>
          <a:xfrm>
            <a:off x="1182046" y="4949015"/>
            <a:ext cx="831587" cy="77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C4EF49-BE04-4380-B6F8-4E557D3303AF}"/>
              </a:ext>
            </a:extLst>
          </p:cNvPr>
          <p:cNvSpPr/>
          <p:nvPr/>
        </p:nvSpPr>
        <p:spPr>
          <a:xfrm>
            <a:off x="2056510" y="323557"/>
            <a:ext cx="8159262" cy="61897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E8822-4915-4E1B-8E61-D7C5E424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65" y="450165"/>
            <a:ext cx="8755353" cy="1040891"/>
          </a:xfrm>
        </p:spPr>
        <p:txBody>
          <a:bodyPr>
            <a:normAutofit fontScale="90000"/>
          </a:bodyPr>
          <a:lstStyle/>
          <a:p>
            <a:pPr algn="ctr"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Expressions of Business Ene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rgy</a:t>
            </a:r>
            <a:r>
              <a:rPr lang="en-US" sz="4000" b="1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18618-1C72-42E2-84FC-025D1B30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135" y="2250830"/>
            <a:ext cx="7484013" cy="387564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Then how does “Energy” </a:t>
            </a:r>
            <a:r>
              <a:rPr lang="en-US" sz="2200" dirty="0">
                <a:solidFill>
                  <a:srgbClr val="0000CC"/>
                </a:solidFill>
              </a:rPr>
              <a:t>express in a </a:t>
            </a:r>
            <a:r>
              <a:rPr lang="en-US" sz="2200" u="sng" dirty="0">
                <a:solidFill>
                  <a:srgbClr val="0000CC"/>
                </a:solidFill>
              </a:rPr>
              <a:t>business</a:t>
            </a:r>
            <a:r>
              <a:rPr lang="en-US" sz="2200" dirty="0">
                <a:solidFill>
                  <a:srgbClr val="0000CC"/>
                </a:solidFill>
              </a:rPr>
              <a:t>?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/>
              <a:t>There are also </a:t>
            </a:r>
            <a:r>
              <a:rPr lang="en-US" sz="2200" b="1" dirty="0">
                <a:solidFill>
                  <a:srgbClr val="FF0000"/>
                </a:solidFill>
              </a:rPr>
              <a:t>physical, vital, and mental type energies </a:t>
            </a:r>
            <a:r>
              <a:rPr lang="en-US" sz="2200" b="1" dirty="0"/>
              <a:t>emanating from the firm. Eg -</a:t>
            </a:r>
          </a:p>
          <a:p>
            <a:pPr marL="457200" lvl="1" indent="0">
              <a:buNone/>
            </a:pPr>
            <a:r>
              <a:rPr lang="en-US" sz="1900" b="1" dirty="0">
                <a:solidFill>
                  <a:srgbClr val="0000CC"/>
                </a:solidFill>
              </a:rPr>
              <a:t>--the </a:t>
            </a:r>
            <a:r>
              <a:rPr lang="en-US" sz="1900" b="1" u="sng" dirty="0">
                <a:solidFill>
                  <a:srgbClr val="0000CC"/>
                </a:solidFill>
              </a:rPr>
              <a:t>speed</a:t>
            </a:r>
            <a:r>
              <a:rPr lang="en-US" sz="1900" b="1" dirty="0">
                <a:solidFill>
                  <a:srgbClr val="0000CC"/>
                </a:solidFill>
              </a:rPr>
              <a:t> by which products are manufactured </a:t>
            </a:r>
            <a:r>
              <a:rPr lang="en-US" sz="1900" b="1" dirty="0">
                <a:solidFill>
                  <a:srgbClr val="FF0000"/>
                </a:solidFill>
              </a:rPr>
              <a:t>(physical)</a:t>
            </a:r>
          </a:p>
          <a:p>
            <a:pPr marL="457200" lvl="1" indent="0">
              <a:buNone/>
            </a:pPr>
            <a:r>
              <a:rPr lang="en-US" sz="1900" b="1" dirty="0">
                <a:solidFill>
                  <a:srgbClr val="0000CC"/>
                </a:solidFill>
              </a:rPr>
              <a:t>--the </a:t>
            </a:r>
            <a:r>
              <a:rPr lang="en-US" sz="1900" b="1" u="sng" dirty="0">
                <a:solidFill>
                  <a:srgbClr val="0000CC"/>
                </a:solidFill>
              </a:rPr>
              <a:t>enthusiasm</a:t>
            </a:r>
            <a:r>
              <a:rPr lang="en-US" sz="1900" b="1" dirty="0">
                <a:solidFill>
                  <a:srgbClr val="0000CC"/>
                </a:solidFill>
              </a:rPr>
              <a:t> and </a:t>
            </a:r>
            <a:r>
              <a:rPr lang="en-US" sz="1900" b="1" u="sng" dirty="0">
                <a:solidFill>
                  <a:srgbClr val="0000CC"/>
                </a:solidFill>
              </a:rPr>
              <a:t>vigor</a:t>
            </a:r>
            <a:r>
              <a:rPr lang="en-US" sz="1900" b="1" dirty="0">
                <a:solidFill>
                  <a:srgbClr val="0000CC"/>
                </a:solidFill>
              </a:rPr>
              <a:t> which invoices are processed </a:t>
            </a:r>
            <a:r>
              <a:rPr lang="en-US" sz="1900" b="1" dirty="0">
                <a:solidFill>
                  <a:srgbClr val="FF0000"/>
                </a:solidFill>
              </a:rPr>
              <a:t>(vital)</a:t>
            </a:r>
          </a:p>
          <a:p>
            <a:pPr marL="457200" lvl="1" indent="0">
              <a:buNone/>
            </a:pPr>
            <a:r>
              <a:rPr lang="en-US" sz="1900" b="1" dirty="0">
                <a:solidFill>
                  <a:srgbClr val="0000CC"/>
                </a:solidFill>
              </a:rPr>
              <a:t>--the </a:t>
            </a:r>
            <a:r>
              <a:rPr lang="en-US" sz="1900" b="1" u="sng" dirty="0">
                <a:solidFill>
                  <a:srgbClr val="0000CC"/>
                </a:solidFill>
              </a:rPr>
              <a:t>interest</a:t>
            </a:r>
            <a:r>
              <a:rPr lang="en-US" sz="1900" b="1" dirty="0">
                <a:solidFill>
                  <a:srgbClr val="0000CC"/>
                </a:solidFill>
              </a:rPr>
              <a:t> in the ideas that takes place in meetings </a:t>
            </a:r>
            <a:r>
              <a:rPr lang="en-US" sz="1900" b="1" dirty="0">
                <a:solidFill>
                  <a:srgbClr val="FF0000"/>
                </a:solidFill>
              </a:rPr>
              <a:t>(mental)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CC"/>
                </a:solidFill>
              </a:rPr>
              <a:t>It is the </a:t>
            </a:r>
            <a:r>
              <a:rPr lang="en-US" sz="2200" b="1" dirty="0">
                <a:solidFill>
                  <a:srgbClr val="FF0000"/>
                </a:solidFill>
              </a:rPr>
              <a:t>intensity</a:t>
            </a:r>
            <a:r>
              <a:rPr lang="en-US" sz="2200" b="1" dirty="0">
                <a:solidFill>
                  <a:srgbClr val="0000CC"/>
                </a:solidFill>
              </a:rPr>
              <a:t> and </a:t>
            </a:r>
            <a:r>
              <a:rPr lang="en-US" sz="2200" b="1" dirty="0">
                <a:solidFill>
                  <a:srgbClr val="FF0000"/>
                </a:solidFill>
              </a:rPr>
              <a:t>vibrancy</a:t>
            </a:r>
            <a:r>
              <a:rPr lang="en-US" sz="2200" b="1" dirty="0">
                <a:solidFill>
                  <a:srgbClr val="0000CC"/>
                </a:solidFill>
              </a:rPr>
              <a:t> of carrying out these functions that determines the overall ENERGY in the firm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FF0000"/>
                </a:solidFill>
              </a:rPr>
              <a:t>… And the more ENERGY released -  the greater its </a:t>
            </a:r>
            <a:r>
              <a:rPr lang="en-US" sz="2200" b="1" u="sng" dirty="0">
                <a:solidFill>
                  <a:srgbClr val="FF0000"/>
                </a:solidFill>
              </a:rPr>
              <a:t>Force</a:t>
            </a:r>
            <a:r>
              <a:rPr lang="en-US" sz="2200" b="1" dirty="0">
                <a:solidFill>
                  <a:srgbClr val="FF0000"/>
                </a:solidFill>
              </a:rPr>
              <a:t> and </a:t>
            </a:r>
            <a:r>
              <a:rPr lang="en-US" sz="2200" b="1" u="sng" dirty="0">
                <a:solidFill>
                  <a:srgbClr val="FF0000"/>
                </a:solidFill>
              </a:rPr>
              <a:t>Power</a:t>
            </a:r>
            <a:r>
              <a:rPr lang="en-US" sz="2200" b="1" dirty="0">
                <a:solidFill>
                  <a:srgbClr val="FF0000"/>
                </a:solidFill>
              </a:rPr>
              <a:t> – the greater the </a:t>
            </a:r>
            <a:r>
              <a:rPr lang="en-US" sz="2200" b="1" u="sng" dirty="0">
                <a:solidFill>
                  <a:srgbClr val="FF0000"/>
                </a:solidFill>
              </a:rPr>
              <a:t>Accomplishment!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CAEAC-857E-4B9B-82EB-2FB2D9B89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73" y="1072747"/>
            <a:ext cx="2390335" cy="836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84EA30-F998-4E55-97A4-042914D70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23" y="3033545"/>
            <a:ext cx="1245124" cy="618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F1999C45-5EFA-462F-87AD-BD08D4946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9" y="3954824"/>
            <a:ext cx="948507" cy="624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person standing in front of a computer&#10;&#10;Description generated with high confidence">
            <a:extLst>
              <a:ext uri="{FF2B5EF4-FFF2-40B4-BE49-F238E27FC236}">
                <a16:creationId xmlns:a16="http://schemas.microsoft.com/office/drawing/2014/main" id="{016963DD-CADC-4A77-B06D-954C97A10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8" y="3497281"/>
            <a:ext cx="786521" cy="618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6EC9D8-6761-4A20-97F2-3D7BAFE74B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71" y="5092645"/>
            <a:ext cx="1202578" cy="801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0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77C3F0-47EE-4839-A5BC-1DCA9FF95530}"/>
              </a:ext>
            </a:extLst>
          </p:cNvPr>
          <p:cNvSpPr/>
          <p:nvPr/>
        </p:nvSpPr>
        <p:spPr>
          <a:xfrm>
            <a:off x="1912033" y="562714"/>
            <a:ext cx="8311661" cy="57466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CB7019-5BA3-482B-B7F9-B9B81324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730" y="548652"/>
            <a:ext cx="8506267" cy="1013509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Conversion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5B213-2FB6-4A6B-820A-04D0517F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383" y="2433710"/>
            <a:ext cx="7680960" cy="360133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CC"/>
                </a:solidFill>
                <a:highlight>
                  <a:srgbClr val="FFFFCC"/>
                </a:highlight>
              </a:rPr>
              <a:t>Accomplishment</a:t>
            </a:r>
            <a:r>
              <a:rPr lang="en-US" sz="2200" b="1" dirty="0">
                <a:highlight>
                  <a:srgbClr val="FFFFCC"/>
                </a:highlight>
              </a:rPr>
              <a:t> thus occurs when Raw Energy is </a:t>
            </a:r>
            <a:r>
              <a:rPr lang="en-US" sz="2200" b="1" u="sng" dirty="0">
                <a:highlight>
                  <a:srgbClr val="FFFFCC"/>
                </a:highlight>
              </a:rPr>
              <a:t>harnessed</a:t>
            </a:r>
            <a:r>
              <a:rPr lang="en-US" sz="2200" b="1" dirty="0">
                <a:highlight>
                  <a:srgbClr val="FFFFCC"/>
                </a:highlight>
              </a:rPr>
              <a:t>, </a:t>
            </a:r>
            <a:r>
              <a:rPr lang="en-US" sz="2200" b="1" u="sng" dirty="0">
                <a:highlight>
                  <a:srgbClr val="FFFFCC"/>
                </a:highlight>
              </a:rPr>
              <a:t>expanded</a:t>
            </a:r>
            <a:r>
              <a:rPr lang="en-US" sz="2200" b="1" dirty="0">
                <a:highlight>
                  <a:srgbClr val="FFFFCC"/>
                </a:highlight>
              </a:rPr>
              <a:t> and </a:t>
            </a:r>
            <a:r>
              <a:rPr lang="en-US" sz="2200" b="1" u="sng" dirty="0">
                <a:highlight>
                  <a:srgbClr val="FFFFCC"/>
                </a:highlight>
              </a:rPr>
              <a:t>converted</a:t>
            </a:r>
            <a:r>
              <a:rPr lang="en-US" sz="2200" b="1" dirty="0">
                <a:highlight>
                  <a:srgbClr val="FFFFCC"/>
                </a:highlight>
              </a:rPr>
              <a:t> into material forms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How does that happen? How does it move from </a:t>
            </a:r>
            <a:r>
              <a:rPr lang="en-US" sz="2200" u="sng" dirty="0">
                <a:solidFill>
                  <a:srgbClr val="0000CC"/>
                </a:solidFill>
              </a:rPr>
              <a:t>Energy</a:t>
            </a:r>
            <a:r>
              <a:rPr lang="en-US" sz="2200" dirty="0">
                <a:solidFill>
                  <a:srgbClr val="0000CC"/>
                </a:solidFill>
              </a:rPr>
              <a:t> to </a:t>
            </a:r>
            <a:r>
              <a:rPr lang="en-US" sz="2200" u="sng" dirty="0">
                <a:solidFill>
                  <a:srgbClr val="0000CC"/>
                </a:solidFill>
              </a:rPr>
              <a:t>Reality</a:t>
            </a:r>
            <a:r>
              <a:rPr lang="en-US" sz="2200" dirty="0"/>
              <a:t>?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</a:rPr>
              <a:t>Accomplishment takes place to the </a:t>
            </a:r>
            <a:r>
              <a:rPr lang="en-US" sz="2200" dirty="0">
                <a:solidFill>
                  <a:srgbClr val="003399"/>
                </a:solidFill>
              </a:rPr>
              <a:t>degree the business-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3399"/>
                </a:solidFill>
              </a:rPr>
              <a:t>gives </a:t>
            </a:r>
            <a:r>
              <a:rPr lang="en-US" sz="2000" u="sng" dirty="0">
                <a:solidFill>
                  <a:srgbClr val="003399"/>
                </a:solidFill>
              </a:rPr>
              <a:t>DIRECTION</a:t>
            </a:r>
            <a:r>
              <a:rPr lang="en-US" sz="2000" dirty="0">
                <a:solidFill>
                  <a:srgbClr val="003399"/>
                </a:solidFill>
              </a:rPr>
              <a:t> to that Energy, directing it into a </a:t>
            </a:r>
            <a:r>
              <a:rPr lang="en-US" sz="2000" u="sng" dirty="0">
                <a:solidFill>
                  <a:srgbClr val="003399"/>
                </a:solidFill>
              </a:rPr>
              <a:t>FORCE</a:t>
            </a:r>
            <a:r>
              <a:rPr lang="en-US" sz="2000" dirty="0">
                <a:solidFill>
                  <a:srgbClr val="003399"/>
                </a:solidFill>
              </a:rPr>
              <a:t>;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3399"/>
                </a:solidFill>
              </a:rPr>
              <a:t>then </a:t>
            </a:r>
            <a:r>
              <a:rPr lang="en-US" sz="2000" u="sng" dirty="0">
                <a:solidFill>
                  <a:srgbClr val="003399"/>
                </a:solidFill>
              </a:rPr>
              <a:t>ORGANIZES</a:t>
            </a:r>
            <a:r>
              <a:rPr lang="en-US" sz="2000" dirty="0">
                <a:solidFill>
                  <a:srgbClr val="003399"/>
                </a:solidFill>
              </a:rPr>
              <a:t> that Force into a </a:t>
            </a:r>
            <a:r>
              <a:rPr lang="en-US" sz="2000" u="sng" dirty="0">
                <a:solidFill>
                  <a:srgbClr val="003399"/>
                </a:solidFill>
              </a:rPr>
              <a:t>POWER</a:t>
            </a:r>
            <a:r>
              <a:rPr lang="en-US" sz="2000" dirty="0">
                <a:solidFill>
                  <a:srgbClr val="003399"/>
                </a:solidFill>
              </a:rPr>
              <a:t>;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3399"/>
                </a:solidFill>
              </a:rPr>
              <a:t>then implements it by </a:t>
            </a:r>
            <a:r>
              <a:rPr lang="en-US" sz="2000" u="sng" dirty="0">
                <a:solidFill>
                  <a:srgbClr val="003399"/>
                </a:solidFill>
              </a:rPr>
              <a:t>PEOPLE</a:t>
            </a:r>
            <a:r>
              <a:rPr lang="en-US" sz="2000" dirty="0">
                <a:solidFill>
                  <a:srgbClr val="003399"/>
                </a:solidFill>
              </a:rPr>
              <a:t> through right ACTION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FF0000"/>
                </a:solidFill>
                <a:highlight>
                  <a:srgbClr val="FFFFCC"/>
                </a:highlight>
              </a:rPr>
              <a:t>The result is ENORMOUS </a:t>
            </a:r>
            <a:r>
              <a:rPr lang="en-US" sz="2400" u="sng" dirty="0">
                <a:solidFill>
                  <a:srgbClr val="FF0000"/>
                </a:solidFill>
                <a:highlight>
                  <a:srgbClr val="FFFFCC"/>
                </a:highlight>
              </a:rPr>
              <a:t>success</a:t>
            </a:r>
            <a:r>
              <a:rPr lang="en-US" sz="2400" dirty="0">
                <a:solidFill>
                  <a:srgbClr val="FF0000"/>
                </a:solidFill>
                <a:highlight>
                  <a:srgbClr val="FFFFCC"/>
                </a:highlight>
              </a:rPr>
              <a:t>, </a:t>
            </a:r>
            <a:r>
              <a:rPr lang="en-US" sz="2400" u="sng" dirty="0">
                <a:solidFill>
                  <a:srgbClr val="FF0000"/>
                </a:solidFill>
                <a:highlight>
                  <a:srgbClr val="FFFFCC"/>
                </a:highlight>
              </a:rPr>
              <a:t>revenues</a:t>
            </a:r>
            <a:r>
              <a:rPr lang="en-US" sz="2400" dirty="0">
                <a:solidFill>
                  <a:srgbClr val="FF0000"/>
                </a:solidFill>
                <a:highlight>
                  <a:srgbClr val="FFFFCC"/>
                </a:highlight>
              </a:rPr>
              <a:t>, </a:t>
            </a:r>
            <a:r>
              <a:rPr lang="en-US" sz="2400" u="sng" dirty="0">
                <a:solidFill>
                  <a:srgbClr val="FF0000"/>
                </a:solidFill>
                <a:highlight>
                  <a:srgbClr val="FFFFCC"/>
                </a:highlight>
              </a:rPr>
              <a:t>profits</a:t>
            </a:r>
            <a:r>
              <a:rPr lang="en-US" sz="2400" dirty="0">
                <a:solidFill>
                  <a:srgbClr val="FF0000"/>
                </a:solidFill>
                <a:highlight>
                  <a:srgbClr val="FFFFCC"/>
                </a:highlight>
              </a:rPr>
              <a:t>, and joy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E5E58-F341-494B-8EC0-651229468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482" y="1245322"/>
            <a:ext cx="1310762" cy="10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91CA36-D8B4-49E9-A2CE-944F60AF758D}"/>
              </a:ext>
            </a:extLst>
          </p:cNvPr>
          <p:cNvSpPr/>
          <p:nvPr/>
        </p:nvSpPr>
        <p:spPr>
          <a:xfrm>
            <a:off x="1798152" y="618978"/>
            <a:ext cx="8662025" cy="55099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AC50D05-2736-466E-9DA6-DFBA0EA494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575561"/>
              </p:ext>
            </p:extLst>
          </p:nvPr>
        </p:nvGraphicFramePr>
        <p:xfrm>
          <a:off x="2547714" y="855715"/>
          <a:ext cx="6849503" cy="439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7BBC0C1-5A13-44E2-B780-314C63336DAF}"/>
              </a:ext>
            </a:extLst>
          </p:cNvPr>
          <p:cNvSpPr txBox="1"/>
          <p:nvPr/>
        </p:nvSpPr>
        <p:spPr>
          <a:xfrm>
            <a:off x="1798152" y="2728312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Starting</a:t>
            </a:r>
          </a:p>
          <a:p>
            <a:pPr algn="ctr"/>
            <a:r>
              <a:rPr lang="en-US" dirty="0"/>
              <a:t>Energy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EED91-0B70-4B17-8E3A-123B95F21F92}"/>
              </a:ext>
            </a:extLst>
          </p:cNvPr>
          <p:cNvSpPr txBox="1"/>
          <p:nvPr/>
        </p:nvSpPr>
        <p:spPr>
          <a:xfrm>
            <a:off x="9002727" y="2451314"/>
            <a:ext cx="1396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FF97"/>
                </a:solidFill>
              </a:rPr>
              <a:t>Vast </a:t>
            </a:r>
          </a:p>
          <a:p>
            <a:pPr algn="ctr"/>
            <a:r>
              <a:rPr lang="en-US" b="1" dirty="0">
                <a:solidFill>
                  <a:srgbClr val="FFFF97"/>
                </a:solidFill>
              </a:rPr>
              <a:t>REVENUE</a:t>
            </a:r>
          </a:p>
          <a:p>
            <a:pPr algn="ctr"/>
            <a:r>
              <a:rPr lang="en-US" b="1" dirty="0">
                <a:solidFill>
                  <a:srgbClr val="FFFF97"/>
                </a:solidFill>
              </a:rPr>
              <a:t>PROFITS</a:t>
            </a:r>
          </a:p>
          <a:p>
            <a:pPr algn="ctr"/>
            <a:r>
              <a:rPr lang="en-US" b="1" dirty="0">
                <a:solidFill>
                  <a:srgbClr val="FFFF97"/>
                </a:solidFill>
              </a:rPr>
              <a:t>JOY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137F45-EB97-4215-8E4E-AE310A60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38" y="5334338"/>
            <a:ext cx="7370009" cy="631539"/>
          </a:xfrm>
        </p:spPr>
        <p:txBody>
          <a:bodyPr>
            <a:noAutofit/>
          </a:bodyPr>
          <a:lstStyle/>
          <a:p>
            <a:pPr algn="just"/>
            <a:r>
              <a:rPr lang="en-US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CONVERSION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 Raw energy is Directed into a Force, Organized into a Power, and Acted upon, making it Real in the world – resulting in vast Revenues, Profits, Joy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347E0-D894-4F6B-A1D2-FC64B7F5BBDB}"/>
              </a:ext>
            </a:extLst>
          </p:cNvPr>
          <p:cNvSpPr txBox="1"/>
          <p:nvPr/>
        </p:nvSpPr>
        <p:spPr>
          <a:xfrm>
            <a:off x="4808271" y="1315332"/>
            <a:ext cx="1362874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Organized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7EADE9-A7F7-4252-806D-5A85E2ED48CD}"/>
              </a:ext>
            </a:extLst>
          </p:cNvPr>
          <p:cNvSpPr txBox="1"/>
          <p:nvPr/>
        </p:nvSpPr>
        <p:spPr>
          <a:xfrm>
            <a:off x="7052461" y="1315332"/>
            <a:ext cx="1505540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Acted Upon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4ACAF7-1DF1-4E5E-88F5-FCC5FEC48C85}"/>
              </a:ext>
            </a:extLst>
          </p:cNvPr>
          <p:cNvSpPr txBox="1"/>
          <p:nvPr/>
        </p:nvSpPr>
        <p:spPr>
          <a:xfrm>
            <a:off x="3112462" y="1315332"/>
            <a:ext cx="1157689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Directed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AEABD0-F818-4904-ACBE-76C0004F2079}"/>
              </a:ext>
            </a:extLst>
          </p:cNvPr>
          <p:cNvCxnSpPr>
            <a:cxnSpLocks/>
          </p:cNvCxnSpPr>
          <p:nvPr/>
        </p:nvCxnSpPr>
        <p:spPr>
          <a:xfrm>
            <a:off x="5484055" y="1833158"/>
            <a:ext cx="0" cy="4739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1078D3-F6D2-4AF6-B9FF-54A438502DF1}"/>
              </a:ext>
            </a:extLst>
          </p:cNvPr>
          <p:cNvCxnSpPr>
            <a:cxnSpLocks/>
          </p:cNvCxnSpPr>
          <p:nvPr/>
        </p:nvCxnSpPr>
        <p:spPr>
          <a:xfrm>
            <a:off x="3695115" y="1833158"/>
            <a:ext cx="0" cy="4739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2B9D21-20E3-4954-B73F-78DF9FA20359}"/>
              </a:ext>
            </a:extLst>
          </p:cNvPr>
          <p:cNvCxnSpPr>
            <a:cxnSpLocks/>
          </p:cNvCxnSpPr>
          <p:nvPr/>
        </p:nvCxnSpPr>
        <p:spPr>
          <a:xfrm>
            <a:off x="7845084" y="1833158"/>
            <a:ext cx="0" cy="4739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05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A3E73-E00C-4B0D-93D7-068CC259B1DB}"/>
              </a:ext>
            </a:extLst>
          </p:cNvPr>
          <p:cNvSpPr/>
          <p:nvPr/>
        </p:nvSpPr>
        <p:spPr>
          <a:xfrm>
            <a:off x="2216674" y="309487"/>
            <a:ext cx="7909718" cy="62741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BE769-639E-4629-8E88-EC2F7149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207" y="501502"/>
            <a:ext cx="7758652" cy="467537"/>
          </a:xfrm>
        </p:spPr>
        <p:txBody>
          <a:bodyPr>
            <a:normAutofit fontScale="90000"/>
          </a:bodyPr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Analogy of Harnessing a Child’s Energy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5A09A-DA03-46B5-9BD8-9C6DB71D6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439" y="2334912"/>
            <a:ext cx="7246189" cy="3629790"/>
          </a:xfrm>
        </p:spPr>
        <p:txBody>
          <a:bodyPr>
            <a:normAutofit lnSpcReduction="10000"/>
          </a:bodyPr>
          <a:lstStyle/>
          <a:p>
            <a:pPr marL="274320" indent="-27432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</a:rPr>
              <a:t>A child’s energy is boundless</a:t>
            </a:r>
          </a:p>
          <a:p>
            <a:pPr marL="274320" indent="-27432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99"/>
                </a:solidFill>
              </a:rPr>
              <a:t>But it gets scattered, and can lead to trouble if not harnessed</a:t>
            </a:r>
          </a:p>
          <a:p>
            <a:pPr marL="274320" indent="-27432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99"/>
                </a:solidFill>
              </a:rPr>
              <a:t>Through family values and education, the child’s boundless energy is harnessed</a:t>
            </a:r>
          </a:p>
          <a:p>
            <a:pPr marL="274320" indent="-27432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99"/>
                </a:solidFill>
              </a:rPr>
              <a:t>That energy is further acted upon, enabling the child to become a productive person in society</a:t>
            </a:r>
          </a:p>
          <a:p>
            <a:pPr marL="274320" indent="-27432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99"/>
                </a:solidFill>
              </a:rPr>
              <a:t>Well, the same is true for a </a:t>
            </a:r>
            <a:r>
              <a:rPr lang="en-US" sz="2400" b="1" u="sng" dirty="0">
                <a:solidFill>
                  <a:srgbClr val="000099"/>
                </a:solidFill>
              </a:rPr>
              <a:t>company</a:t>
            </a:r>
            <a:r>
              <a:rPr lang="en-US" sz="2400" b="1" dirty="0">
                <a:solidFill>
                  <a:srgbClr val="000099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when the firm’s energy is harnessed it becomes a Force and Power that leads to vast material results.  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" name="Picture 4" descr="A group of people posing for the camera&#10;&#10;Description generated with high confidence">
            <a:extLst>
              <a:ext uri="{FF2B5EF4-FFF2-40B4-BE49-F238E27FC236}">
                <a16:creationId xmlns:a16="http://schemas.microsoft.com/office/drawing/2014/main" id="{C8A1C3E8-CBE5-4601-ADFD-E7FACBDA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98" y="1076646"/>
            <a:ext cx="1808871" cy="1017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8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A3E73-E00C-4B0D-93D7-068CC259B1DB}"/>
              </a:ext>
            </a:extLst>
          </p:cNvPr>
          <p:cNvSpPr/>
          <p:nvPr/>
        </p:nvSpPr>
        <p:spPr>
          <a:xfrm>
            <a:off x="2216674" y="619189"/>
            <a:ext cx="7909718" cy="55987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BE769-639E-4629-8E88-EC2F7149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674" y="752628"/>
            <a:ext cx="7758652" cy="78075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Envisioning the Future 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5A09A-DA03-46B5-9BD8-9C6DB71D6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17" y="1790121"/>
            <a:ext cx="7246189" cy="3847714"/>
          </a:xfrm>
        </p:spPr>
        <p:txBody>
          <a:bodyPr>
            <a:normAutofit lnSpcReduction="10000"/>
          </a:bodyPr>
          <a:lstStyle/>
          <a:p>
            <a:pPr indent="-457200">
              <a:buFont typeface="Wingdings" panose="05000000000000000000" pitchFamily="2" charset="2"/>
              <a:buChar char="§"/>
            </a:pPr>
            <a:r>
              <a:rPr lang="en-US" sz="2400" b="1" dirty="0"/>
              <a:t>So where do we start?</a:t>
            </a:r>
          </a:p>
          <a:p>
            <a:pPr marL="914400" lvl="1" indent="-457200"/>
            <a:r>
              <a:rPr lang="en-US" sz="2000" dirty="0">
                <a:solidFill>
                  <a:srgbClr val="000099"/>
                </a:solidFill>
              </a:rPr>
              <a:t>How do we begin harnessing the energy for Accomplishment?</a:t>
            </a:r>
          </a:p>
          <a:p>
            <a:pPr marL="914400" lvl="1" indent="-457200"/>
            <a:r>
              <a:rPr lang="en-US" sz="2000" dirty="0">
                <a:solidFill>
                  <a:srgbClr val="000099"/>
                </a:solidFill>
              </a:rPr>
              <a:t>How do we give Direction to the Energy?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/>
              <a:t>We develop a </a:t>
            </a:r>
            <a:r>
              <a:rPr lang="en-US" sz="2400" b="1" u="sng" dirty="0"/>
              <a:t>Plan</a:t>
            </a:r>
            <a:r>
              <a:rPr lang="en-US" sz="2400" b="1" dirty="0"/>
              <a:t>. </a:t>
            </a:r>
            <a:r>
              <a:rPr lang="en-US" sz="2400" dirty="0"/>
              <a:t>Sometimes in the form of a Strategic Plan or a Business Plan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How do we begin our plan for accomplishment?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/>
              <a:t>It begins with </a:t>
            </a:r>
            <a:r>
              <a:rPr lang="en-US" sz="2400" b="1" dirty="0">
                <a:solidFill>
                  <a:srgbClr val="FF0000"/>
                </a:solidFill>
              </a:rPr>
              <a:t>a </a:t>
            </a:r>
            <a:r>
              <a:rPr lang="en-US" sz="2400" b="1" u="sng" dirty="0">
                <a:solidFill>
                  <a:srgbClr val="FF0000"/>
                </a:solidFill>
              </a:rPr>
              <a:t>Vision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of what we want to accomplish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</a:rPr>
              <a:t>The Vision begins to give </a:t>
            </a:r>
            <a:r>
              <a:rPr lang="en-US" sz="2400" u="sng" dirty="0">
                <a:solidFill>
                  <a:srgbClr val="000099"/>
                </a:solidFill>
              </a:rPr>
              <a:t>subtle form </a:t>
            </a:r>
            <a:r>
              <a:rPr lang="en-US" sz="2400" dirty="0">
                <a:solidFill>
                  <a:srgbClr val="000099"/>
                </a:solidFill>
              </a:rPr>
              <a:t>to the energy</a:t>
            </a:r>
          </a:p>
        </p:txBody>
      </p:sp>
      <p:pic>
        <p:nvPicPr>
          <p:cNvPr id="7" name="Picture 6" descr="A picture containing sky, person, outdoor, man&#10;&#10;Description generated with very high confidence">
            <a:extLst>
              <a:ext uri="{FF2B5EF4-FFF2-40B4-BE49-F238E27FC236}">
                <a16:creationId xmlns:a16="http://schemas.microsoft.com/office/drawing/2014/main" id="{07E93A7F-8FC8-4557-92BF-FCFD5A62D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49" y="4290645"/>
            <a:ext cx="946686" cy="1183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26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60E7EF-65F2-4344-BA18-1F875FBDA1FE}"/>
              </a:ext>
            </a:extLst>
          </p:cNvPr>
          <p:cNvSpPr/>
          <p:nvPr/>
        </p:nvSpPr>
        <p:spPr>
          <a:xfrm>
            <a:off x="2489981" y="1026946"/>
            <a:ext cx="7325590" cy="47900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BE769-639E-4629-8E88-EC2F7149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981" y="1216857"/>
            <a:ext cx="7325590" cy="494293"/>
          </a:xfrm>
        </p:spPr>
        <p:txBody>
          <a:bodyPr>
            <a:normAutofit fontScale="90000"/>
          </a:bodyPr>
          <a:lstStyle/>
          <a:p>
            <a:pPr algn="ctr">
              <a:buFontTx/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Aspects of the Plan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5A09A-DA03-46B5-9BD8-9C6DB71D6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403" y="2194556"/>
            <a:ext cx="6682156" cy="3179299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sz="2200" b="1" dirty="0"/>
          </a:p>
          <a:p>
            <a:pPr marL="0" indent="0">
              <a:buFontTx/>
              <a:buNone/>
            </a:pPr>
            <a:r>
              <a:rPr lang="en-US" sz="2200" b="1" dirty="0"/>
              <a:t>We then establish-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000" b="1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Mission </a:t>
            </a:r>
            <a:r>
              <a:rPr lang="en-US" sz="2000" b="1" dirty="0"/>
              <a:t>for our overall plan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000" b="1" dirty="0"/>
              <a:t>the specific </a:t>
            </a:r>
            <a:r>
              <a:rPr lang="en-US" sz="2000" b="1" dirty="0">
                <a:solidFill>
                  <a:srgbClr val="FF0000"/>
                </a:solidFill>
              </a:rPr>
              <a:t>Goals </a:t>
            </a:r>
            <a:r>
              <a:rPr lang="en-US" sz="2000" b="1" dirty="0"/>
              <a:t>we aim to achieve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000" b="1" dirty="0"/>
              <a:t>the various </a:t>
            </a:r>
            <a:r>
              <a:rPr lang="en-US" sz="2000" b="1" dirty="0">
                <a:solidFill>
                  <a:srgbClr val="FF0000"/>
                </a:solidFill>
              </a:rPr>
              <a:t>Strategies</a:t>
            </a:r>
            <a:r>
              <a:rPr lang="en-US" sz="2000" b="1" dirty="0"/>
              <a:t> to implement the Goals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000" b="1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Action to-dos</a:t>
            </a:r>
            <a:r>
              <a:rPr lang="en-US" sz="2000" b="1" dirty="0"/>
              <a:t> to implement the decided-on strategies</a:t>
            </a:r>
          </a:p>
          <a:p>
            <a:pPr marL="0" indent="0">
              <a:buFontTx/>
              <a:buNone/>
            </a:pPr>
            <a:endParaRPr lang="en-US" sz="2400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4168BCF6-E7FE-40AD-A59F-39354510E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75" y="2825743"/>
            <a:ext cx="1193117" cy="1009560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2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A0A63D-BAF3-443C-AE7A-1682D25154DA}"/>
              </a:ext>
            </a:extLst>
          </p:cNvPr>
          <p:cNvSpPr/>
          <p:nvPr/>
        </p:nvSpPr>
        <p:spPr>
          <a:xfrm>
            <a:off x="2011681" y="336990"/>
            <a:ext cx="8088922" cy="61277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5A7839-4386-403D-8228-07F3C7F87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479" y="1153640"/>
            <a:ext cx="5592689" cy="35063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Mission Statement &gt; Goals &gt; Strategies &gt; Actions/To Dos</a:t>
            </a:r>
            <a:endParaRPr lang="en-US" sz="1800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8BCBF621-3528-419E-B278-2D09BF6C5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649192"/>
              </p:ext>
            </p:extLst>
          </p:nvPr>
        </p:nvGraphicFramePr>
        <p:xfrm>
          <a:off x="3119121" y="1842945"/>
          <a:ext cx="5592689" cy="3585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6384308-D1EF-4895-AF5F-E5E0D884C6BF}"/>
              </a:ext>
            </a:extLst>
          </p:cNvPr>
          <p:cNvSpPr txBox="1">
            <a:spLocks/>
          </p:cNvSpPr>
          <p:nvPr/>
        </p:nvSpPr>
        <p:spPr>
          <a:xfrm>
            <a:off x="3459325" y="5601985"/>
            <a:ext cx="5252485" cy="57728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685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91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000099"/>
                </a:solidFill>
              </a:rPr>
              <a:t>Raw energy is Directed into a Force, Organized into a Power, and Implemented as Real in the world</a:t>
            </a:r>
            <a:endParaRPr lang="en-US" sz="1800" dirty="0">
              <a:solidFill>
                <a:srgbClr val="0000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CD6CE-2306-44BF-B7A8-928BCAF1B42C}"/>
              </a:ext>
            </a:extLst>
          </p:cNvPr>
          <p:cNvSpPr txBox="1"/>
          <p:nvPr/>
        </p:nvSpPr>
        <p:spPr>
          <a:xfrm>
            <a:off x="5528872" y="701706"/>
            <a:ext cx="881973" cy="338554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PLAN: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39D329-A9F5-40A7-A1DE-EB207A9D4E49}"/>
              </a:ext>
            </a:extLst>
          </p:cNvPr>
          <p:cNvSpPr txBox="1"/>
          <p:nvPr/>
        </p:nvSpPr>
        <p:spPr>
          <a:xfrm>
            <a:off x="4792481" y="2089071"/>
            <a:ext cx="1362874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Organized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ED52-B1F6-44B4-A428-F72C0BE5DBDD}"/>
              </a:ext>
            </a:extLst>
          </p:cNvPr>
          <p:cNvSpPr txBox="1"/>
          <p:nvPr/>
        </p:nvSpPr>
        <p:spPr>
          <a:xfrm>
            <a:off x="6773247" y="2089071"/>
            <a:ext cx="1505540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Acted Upon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DACF1-8840-41D4-A613-18D0A1164BD7}"/>
              </a:ext>
            </a:extLst>
          </p:cNvPr>
          <p:cNvSpPr txBox="1"/>
          <p:nvPr/>
        </p:nvSpPr>
        <p:spPr>
          <a:xfrm>
            <a:off x="8581689" y="3035303"/>
            <a:ext cx="1367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97"/>
                </a:solidFill>
              </a:rPr>
              <a:t>Vast </a:t>
            </a:r>
          </a:p>
          <a:p>
            <a:pPr algn="ctr"/>
            <a:r>
              <a:rPr lang="en-US" sz="1600" b="1" dirty="0">
                <a:solidFill>
                  <a:srgbClr val="FFFF97"/>
                </a:solidFill>
              </a:rPr>
              <a:t>REVENUE</a:t>
            </a:r>
          </a:p>
          <a:p>
            <a:pPr algn="ctr"/>
            <a:r>
              <a:rPr lang="en-US" sz="1600" b="1" dirty="0">
                <a:solidFill>
                  <a:srgbClr val="FFFF97"/>
                </a:solidFill>
              </a:rPr>
              <a:t>PROFITS</a:t>
            </a:r>
          </a:p>
          <a:p>
            <a:pPr algn="ctr"/>
            <a:r>
              <a:rPr lang="en-US" sz="1600" b="1" dirty="0">
                <a:solidFill>
                  <a:srgbClr val="FFFF97"/>
                </a:solidFill>
              </a:rPr>
              <a:t>HARMONY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EA021-F827-4782-BA8E-4DAA2A1D8D10}"/>
              </a:ext>
            </a:extLst>
          </p:cNvPr>
          <p:cNvSpPr txBox="1"/>
          <p:nvPr/>
        </p:nvSpPr>
        <p:spPr>
          <a:xfrm>
            <a:off x="3323478" y="2105600"/>
            <a:ext cx="1157689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Directed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677185-9C1F-45BE-8E5A-1A49D14E74C4}"/>
              </a:ext>
            </a:extLst>
          </p:cNvPr>
          <p:cNvCxnSpPr>
            <a:cxnSpLocks/>
          </p:cNvCxnSpPr>
          <p:nvPr/>
        </p:nvCxnSpPr>
        <p:spPr>
          <a:xfrm>
            <a:off x="5484055" y="2592830"/>
            <a:ext cx="0" cy="4739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60287E-3E0D-4972-ABB8-7228FFC5B383}"/>
              </a:ext>
            </a:extLst>
          </p:cNvPr>
          <p:cNvCxnSpPr>
            <a:cxnSpLocks/>
          </p:cNvCxnSpPr>
          <p:nvPr/>
        </p:nvCxnSpPr>
        <p:spPr>
          <a:xfrm>
            <a:off x="3892067" y="2592830"/>
            <a:ext cx="0" cy="4739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ACEDFA-34E2-4525-9884-1E05E779D617}"/>
              </a:ext>
            </a:extLst>
          </p:cNvPr>
          <p:cNvCxnSpPr>
            <a:cxnSpLocks/>
          </p:cNvCxnSpPr>
          <p:nvPr/>
        </p:nvCxnSpPr>
        <p:spPr>
          <a:xfrm>
            <a:off x="7521527" y="2592830"/>
            <a:ext cx="0" cy="4739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01FFF9-17A8-4C88-A753-83E5BF6D0D3F}"/>
              </a:ext>
            </a:extLst>
          </p:cNvPr>
          <p:cNvCxnSpPr>
            <a:cxnSpLocks/>
          </p:cNvCxnSpPr>
          <p:nvPr/>
        </p:nvCxnSpPr>
        <p:spPr>
          <a:xfrm flipH="1">
            <a:off x="5525222" y="1497784"/>
            <a:ext cx="315818" cy="4716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EC9971-7ED7-4AEA-87AC-62B04363AB2C}"/>
              </a:ext>
            </a:extLst>
          </p:cNvPr>
          <p:cNvCxnSpPr>
            <a:cxnSpLocks/>
          </p:cNvCxnSpPr>
          <p:nvPr/>
        </p:nvCxnSpPr>
        <p:spPr>
          <a:xfrm>
            <a:off x="6104753" y="1514515"/>
            <a:ext cx="306092" cy="4035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2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60E7EF-65F2-4344-BA18-1F875FBDA1FE}"/>
              </a:ext>
            </a:extLst>
          </p:cNvPr>
          <p:cNvSpPr/>
          <p:nvPr/>
        </p:nvSpPr>
        <p:spPr>
          <a:xfrm>
            <a:off x="1913207" y="379827"/>
            <a:ext cx="8595360" cy="6091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BE769-639E-4629-8E88-EC2F7149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697" y="667505"/>
            <a:ext cx="5284376" cy="494293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Consciously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Following the Energy Conversion Process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5A09A-DA03-46B5-9BD8-9C6DB71D6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07" y="1503311"/>
            <a:ext cx="7638757" cy="4763846"/>
          </a:xfrm>
          <a:solidFill>
            <a:schemeClr val="tx1">
              <a:lumMod val="95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XYZ Company comes together as a group and make the </a:t>
            </a:r>
            <a:r>
              <a:rPr lang="en-US" sz="2000" u="sng" dirty="0"/>
              <a:t>firm decision</a:t>
            </a:r>
            <a:r>
              <a:rPr lang="en-US" sz="2000" dirty="0"/>
              <a:t>  to expand our company in sales and quality of products </a:t>
            </a:r>
            <a:br>
              <a:rPr lang="en-US" sz="2000" dirty="0"/>
            </a:br>
            <a:r>
              <a:rPr lang="en-US" sz="2000" b="1" dirty="0">
                <a:solidFill>
                  <a:srgbClr val="0000CC"/>
                </a:solidFill>
              </a:rPr>
              <a:t>(DIRECTION: energy turns into a Force)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We develop specific </a:t>
            </a:r>
            <a:r>
              <a:rPr lang="en-US" sz="2000" u="sng" dirty="0"/>
              <a:t>goals</a:t>
            </a:r>
            <a:r>
              <a:rPr lang="en-US" sz="2000" dirty="0"/>
              <a:t>, </a:t>
            </a:r>
            <a:r>
              <a:rPr lang="en-US" sz="2000" u="sng" dirty="0"/>
              <a:t>strategies</a:t>
            </a:r>
            <a:r>
              <a:rPr lang="en-US" sz="2000" dirty="0"/>
              <a:t>, and </a:t>
            </a:r>
            <a:r>
              <a:rPr lang="en-US" sz="2000" u="sng" dirty="0"/>
              <a:t>action plans</a:t>
            </a:r>
            <a:r>
              <a:rPr lang="en-US" sz="2000" dirty="0"/>
              <a:t> to make that happen. </a:t>
            </a:r>
            <a:endParaRPr lang="en-US" sz="2000" dirty="0">
              <a:solidFill>
                <a:srgbClr val="0000CC"/>
              </a:solidFill>
            </a:endParaRPr>
          </a:p>
          <a:p>
            <a:pPr marL="457200" lvl="1" indent="0"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--Increase sales 50% in next two years</a:t>
            </a:r>
          </a:p>
          <a:p>
            <a:pPr marL="457200" lvl="1" indent="0"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--Introduce 3 new products</a:t>
            </a:r>
          </a:p>
          <a:p>
            <a:pPr marL="457200" lvl="1" indent="0">
              <a:spcAft>
                <a:spcPts val="400"/>
              </a:spcAft>
              <a:buFontTx/>
              <a:buNone/>
            </a:pPr>
            <a:r>
              <a:rPr lang="en-US" sz="2000" b="1" dirty="0">
                <a:solidFill>
                  <a:srgbClr val="0000CC"/>
                </a:solidFill>
              </a:rPr>
              <a:t>(ORGANIZED: Force turns into a Power)</a:t>
            </a:r>
            <a:endParaRPr lang="en-US" sz="2000" b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It is then </a:t>
            </a:r>
            <a:r>
              <a:rPr lang="en-US" sz="2000" u="sng" dirty="0"/>
              <a:t>executed by people</a:t>
            </a:r>
            <a:r>
              <a:rPr lang="en-US" sz="2000" dirty="0"/>
              <a:t>, with skill and right attitude to make it happen. </a:t>
            </a:r>
            <a:endParaRPr lang="en-US" sz="2000" dirty="0">
              <a:solidFill>
                <a:srgbClr val="0000CC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--100 people with high skills are hired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--R&amp;D department begins research on several approaches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--Several projects are undertaken to make it happen</a:t>
            </a:r>
          </a:p>
          <a:p>
            <a:pPr marL="457200" lvl="1" indent="0">
              <a:spcBef>
                <a:spcPts val="800"/>
              </a:spcBef>
              <a:spcAft>
                <a:spcPts val="400"/>
              </a:spcAft>
              <a:buNone/>
            </a:pPr>
            <a:r>
              <a:rPr lang="en-US" sz="2000" b="1" dirty="0">
                <a:solidFill>
                  <a:srgbClr val="0000CC"/>
                </a:solidFill>
              </a:rPr>
              <a:t>(ACTION: Power is acted upon, bringing great results)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200" b="1" u="sng" dirty="0">
                <a:solidFill>
                  <a:srgbClr val="0000CC"/>
                </a:solidFill>
                <a:highlight>
                  <a:srgbClr val="FFFFCC"/>
                </a:highlight>
              </a:rPr>
              <a:t>Vast sales, revenues, profits, joy!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16AF6-CB79-49D6-B05C-AF9EBCB7C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8" y="296940"/>
            <a:ext cx="1538836" cy="12063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ADA641-3372-403F-98F6-CDC836925AB4}"/>
              </a:ext>
            </a:extLst>
          </p:cNvPr>
          <p:cNvSpPr txBox="1"/>
          <p:nvPr/>
        </p:nvSpPr>
        <p:spPr>
          <a:xfrm>
            <a:off x="776970" y="3578357"/>
            <a:ext cx="1362874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Organized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131C7F-2FEC-4F42-BCCE-64887B2448F4}"/>
              </a:ext>
            </a:extLst>
          </p:cNvPr>
          <p:cNvSpPr txBox="1"/>
          <p:nvPr/>
        </p:nvSpPr>
        <p:spPr>
          <a:xfrm>
            <a:off x="705637" y="5427867"/>
            <a:ext cx="1505540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Acted Upon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AF203F-3108-42C6-8DFC-8BF7AA3BDDB7}"/>
              </a:ext>
            </a:extLst>
          </p:cNvPr>
          <p:cNvSpPr txBox="1"/>
          <p:nvPr/>
        </p:nvSpPr>
        <p:spPr>
          <a:xfrm>
            <a:off x="879563" y="2080091"/>
            <a:ext cx="1157689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Directed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32ED74-B5F0-4FDE-80B7-6471F6549869}"/>
              </a:ext>
            </a:extLst>
          </p:cNvPr>
          <p:cNvSpPr txBox="1"/>
          <p:nvPr/>
        </p:nvSpPr>
        <p:spPr>
          <a:xfrm>
            <a:off x="809832" y="5960042"/>
            <a:ext cx="1297150" cy="338554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CC"/>
                </a:solidFill>
              </a:rPr>
              <a:t>RESULTS!</a:t>
            </a:r>
          </a:p>
        </p:txBody>
      </p:sp>
    </p:spTree>
    <p:extLst>
      <p:ext uri="{BB962C8B-B14F-4D97-AF65-F5344CB8AC3E}">
        <p14:creationId xmlns:p14="http://schemas.microsoft.com/office/powerpoint/2010/main" val="13174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6849BE-7DDD-49F6-B418-B255BE3E86C0}"/>
              </a:ext>
            </a:extLst>
          </p:cNvPr>
          <p:cNvSpPr/>
          <p:nvPr/>
        </p:nvSpPr>
        <p:spPr>
          <a:xfrm>
            <a:off x="2335236" y="829995"/>
            <a:ext cx="7343336" cy="49799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4D387-D2B6-4DD9-A4FF-E2099C0B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36" y="2391511"/>
            <a:ext cx="7343336" cy="153337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1:</a:t>
            </a:r>
            <a:br>
              <a:rPr lang="en-US" dirty="0"/>
            </a:b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INFINITE-LIKE SUCCESS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E8EF0-9D04-4D95-8D57-AFC62A53FC7C}"/>
              </a:ext>
            </a:extLst>
          </p:cNvPr>
          <p:cNvSpPr txBox="1"/>
          <p:nvPr/>
        </p:nvSpPr>
        <p:spPr>
          <a:xfrm flipV="1">
            <a:off x="4853199" y="1448384"/>
            <a:ext cx="2166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99"/>
                </a:solidFill>
              </a:rPr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566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AFAE39-3348-44D9-879A-A3D3A9AE78FC}"/>
              </a:ext>
            </a:extLst>
          </p:cNvPr>
          <p:cNvSpPr/>
          <p:nvPr/>
        </p:nvSpPr>
        <p:spPr>
          <a:xfrm>
            <a:off x="2335236" y="829995"/>
            <a:ext cx="7343336" cy="49799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4D387-D2B6-4DD9-A4FF-E2099C0B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36" y="2574391"/>
            <a:ext cx="7343337" cy="1350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3: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GROWTH ENGINES</a:t>
            </a:r>
            <a:endParaRPr lang="en-US" b="1" dirty="0">
              <a:solidFill>
                <a:srgbClr val="FFFFCC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1819E9D-BED3-411D-AD64-81863143A9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485265"/>
              </p:ext>
            </p:extLst>
          </p:nvPr>
        </p:nvGraphicFramePr>
        <p:xfrm>
          <a:off x="5043916" y="1217207"/>
          <a:ext cx="1925976" cy="111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0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874F14-4E1D-4BAF-AC28-4F3390518F70}"/>
              </a:ext>
            </a:extLst>
          </p:cNvPr>
          <p:cNvSpPr/>
          <p:nvPr/>
        </p:nvSpPr>
        <p:spPr>
          <a:xfrm>
            <a:off x="2487544" y="787797"/>
            <a:ext cx="7221607" cy="51487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12A1D-F5EA-4AD8-9EEE-02C47783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49" y="1026313"/>
            <a:ext cx="7221608" cy="95723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Insuring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3CDDF-52F2-41C1-B0FB-7DDD0E21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710" y="2216561"/>
            <a:ext cx="6499275" cy="3101029"/>
          </a:xfrm>
        </p:spPr>
        <p:txBody>
          <a:bodyPr>
            <a:normAutofit fontScale="92500"/>
          </a:bodyPr>
          <a:lstStyle/>
          <a:p>
            <a:pPr marL="457200" indent="-457200"/>
            <a:endParaRPr lang="en-US" sz="2400" b="1" dirty="0">
              <a:solidFill>
                <a:srgbClr val="0000CC"/>
              </a:solidFill>
            </a:endParaRPr>
          </a:p>
          <a:p>
            <a:pPr marL="457200" indent="-457200"/>
            <a:r>
              <a:rPr lang="en-US" sz="2400" b="1" dirty="0">
                <a:solidFill>
                  <a:srgbClr val="0000CC"/>
                </a:solidFill>
              </a:rPr>
              <a:t>Q: </a:t>
            </a:r>
            <a:r>
              <a:rPr lang="en-US" sz="2400" b="1" dirty="0"/>
              <a:t>How do we insure that our Plan for the company is fully implemented? </a:t>
            </a:r>
            <a:r>
              <a:rPr lang="en-US" sz="2400" b="1" dirty="0">
                <a:solidFill>
                  <a:srgbClr val="0000CC"/>
                </a:solidFill>
              </a:rPr>
              <a:t>Insuring the Process works?</a:t>
            </a:r>
          </a:p>
          <a:p>
            <a:pPr marL="457200" indent="-457200"/>
            <a:r>
              <a:rPr lang="en-US" sz="2400" b="1" dirty="0">
                <a:solidFill>
                  <a:srgbClr val="0000CC"/>
                </a:solidFill>
              </a:rPr>
              <a:t>A: </a:t>
            </a:r>
            <a:r>
              <a:rPr lang="en-US" sz="2400" b="1" dirty="0"/>
              <a:t>We need to evaluate the company in its </a:t>
            </a:r>
            <a:r>
              <a:rPr lang="en-US" sz="2400" b="1" u="sng" dirty="0"/>
              <a:t>various</a:t>
            </a:r>
            <a:r>
              <a:rPr lang="en-US" sz="2400" b="1" dirty="0"/>
              <a:t> </a:t>
            </a:r>
            <a:r>
              <a:rPr lang="en-US" sz="2400" b="1" u="sng" dirty="0"/>
              <a:t>components</a:t>
            </a:r>
          </a:p>
          <a:p>
            <a:pPr marL="457200" indent="-457200"/>
            <a:r>
              <a:rPr lang="en-US" sz="2400" b="1" dirty="0">
                <a:solidFill>
                  <a:srgbClr val="003399"/>
                </a:solidFill>
              </a:rPr>
              <a:t>It is by making sure that the </a:t>
            </a:r>
            <a:r>
              <a:rPr lang="en-US" sz="2400" b="1" u="sng" dirty="0">
                <a:solidFill>
                  <a:srgbClr val="FF0000"/>
                </a:solidFill>
              </a:rPr>
              <a:t>Engines</a:t>
            </a:r>
            <a:r>
              <a:rPr lang="en-US" sz="2400" b="1" dirty="0">
                <a:solidFill>
                  <a:srgbClr val="003399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of growth </a:t>
            </a:r>
            <a:r>
              <a:rPr lang="en-US" sz="2400" b="1" dirty="0">
                <a:solidFill>
                  <a:srgbClr val="003399"/>
                </a:solidFill>
              </a:rPr>
              <a:t>that drive the company are fully functional</a:t>
            </a:r>
          </a:p>
        </p:txBody>
      </p:sp>
      <p:pic>
        <p:nvPicPr>
          <p:cNvPr id="5" name="Picture 4" descr="A picture containing indoor, wall&#10;&#10;Description generated with very high confidence">
            <a:extLst>
              <a:ext uri="{FF2B5EF4-FFF2-40B4-BE49-F238E27FC236}">
                <a16:creationId xmlns:a16="http://schemas.microsoft.com/office/drawing/2014/main" id="{7E596EC2-AFAD-4970-B824-90705A4E1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16" y="715844"/>
            <a:ext cx="1185788" cy="789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8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9981DF-509E-4AC5-BA54-732BB373BC18}"/>
              </a:ext>
            </a:extLst>
          </p:cNvPr>
          <p:cNvSpPr/>
          <p:nvPr/>
        </p:nvSpPr>
        <p:spPr>
          <a:xfrm>
            <a:off x="3024554" y="1223883"/>
            <a:ext cx="6119446" cy="44313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12A1D-F5EA-4AD8-9EEE-02C47783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4" y="1490544"/>
            <a:ext cx="6119446" cy="9572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Plan and Business Engines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3CDDF-52F2-41C1-B0FB-7DDD0E21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738" y="2880043"/>
            <a:ext cx="5627078" cy="95723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0099"/>
                </a:solidFill>
              </a:rPr>
              <a:t>What then are </a:t>
            </a:r>
            <a:r>
              <a:rPr lang="en-US" sz="2800" b="1" dirty="0">
                <a:solidFill>
                  <a:srgbClr val="FF0000"/>
                </a:solidFill>
              </a:rPr>
              <a:t>the Engines </a:t>
            </a:r>
            <a:r>
              <a:rPr lang="en-US" sz="2800" b="1" dirty="0">
                <a:solidFill>
                  <a:srgbClr val="000099"/>
                </a:solidFill>
              </a:rPr>
              <a:t>that insure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99"/>
                </a:solidFill>
              </a:rPr>
              <a:t>our Plan will be fully realized? </a:t>
            </a:r>
          </a:p>
        </p:txBody>
      </p:sp>
    </p:spTree>
    <p:extLst>
      <p:ext uri="{BB962C8B-B14F-4D97-AF65-F5344CB8AC3E}">
        <p14:creationId xmlns:p14="http://schemas.microsoft.com/office/powerpoint/2010/main" val="20314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05333F-941B-4F1D-8367-DEABB40CAEB6}"/>
              </a:ext>
            </a:extLst>
          </p:cNvPr>
          <p:cNvSpPr/>
          <p:nvPr/>
        </p:nvSpPr>
        <p:spPr>
          <a:xfrm>
            <a:off x="2222694" y="745591"/>
            <a:ext cx="7709095" cy="53455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4C6C2-4BD5-4945-8FEB-E59A3C06FF9F}"/>
              </a:ext>
            </a:extLst>
          </p:cNvPr>
          <p:cNvSpPr txBox="1"/>
          <p:nvPr/>
        </p:nvSpPr>
        <p:spPr>
          <a:xfrm>
            <a:off x="2691873" y="5355233"/>
            <a:ext cx="679887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The Company consists of </a:t>
            </a:r>
            <a:r>
              <a:rPr lang="en-US" sz="1400" b="1" dirty="0">
                <a:solidFill>
                  <a:srgbClr val="FF0000"/>
                </a:solidFill>
              </a:rPr>
              <a:t>Five Growth Engines</a:t>
            </a:r>
            <a:r>
              <a:rPr lang="en-US" sz="1400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Market, Technology, Organization, People, Capital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102AC8-27A4-4433-B5B0-0DCC9D451F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13522"/>
              </p:ext>
            </p:extLst>
          </p:nvPr>
        </p:nvGraphicFramePr>
        <p:xfrm>
          <a:off x="2691873" y="1116073"/>
          <a:ext cx="6766768" cy="40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93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2A1D-F5EA-4AD8-9EEE-02C47783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86" y="197941"/>
            <a:ext cx="11310425" cy="9572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Effect of </a:t>
            </a:r>
            <a:r>
              <a:rPr lang="en-US" sz="36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Engines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3CDDF-52F2-41C1-B0FB-7DDD0E21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509968"/>
            <a:ext cx="5655213" cy="3737281"/>
          </a:xfrm>
        </p:spPr>
        <p:txBody>
          <a:bodyPr>
            <a:normAutofit/>
          </a:bodyPr>
          <a:lstStyle/>
          <a:p>
            <a:pPr marL="457200" indent="-457200"/>
            <a:endParaRPr lang="en-US" sz="2400" b="1" dirty="0">
              <a:solidFill>
                <a:srgbClr val="FF0000"/>
              </a:solidFill>
            </a:endParaRPr>
          </a:p>
          <a:p>
            <a:pPr marL="457200" indent="-457200"/>
            <a:r>
              <a:rPr lang="en-US" sz="2000" b="1" dirty="0">
                <a:solidFill>
                  <a:srgbClr val="FF0000"/>
                </a:solidFill>
              </a:rPr>
              <a:t>When all 5 engines are functioning well, the company accomplishes its Plan in full</a:t>
            </a:r>
          </a:p>
          <a:p>
            <a:pPr marL="457200" indent="-457200"/>
            <a:r>
              <a:rPr lang="en-US" sz="2000" b="1" dirty="0"/>
              <a:t>I.e. energy is focused, tuned into a Force, and then a Power for vast accomplishment</a:t>
            </a:r>
          </a:p>
          <a:p>
            <a:pPr marL="457200" indent="-457200"/>
            <a:r>
              <a:rPr lang="en-US" sz="2000" b="1" dirty="0"/>
              <a:t>The result is </a:t>
            </a:r>
            <a:r>
              <a:rPr lang="en-US" sz="2000" b="1" dirty="0">
                <a:solidFill>
                  <a:srgbClr val="0000CC"/>
                </a:solidFill>
              </a:rPr>
              <a:t>perfect execution of the plan</a:t>
            </a:r>
          </a:p>
          <a:p>
            <a:pPr marL="457200" indent="-457200"/>
            <a:r>
              <a:rPr lang="en-US" sz="2000" b="1" dirty="0">
                <a:solidFill>
                  <a:srgbClr val="FF0000"/>
                </a:solidFill>
              </a:rPr>
              <a:t>Enormous revenues and profits follow</a:t>
            </a:r>
          </a:p>
          <a:p>
            <a:pPr marL="457200" indent="-457200"/>
            <a:r>
              <a:rPr lang="en-US" sz="2000" b="1" dirty="0"/>
              <a:t>… plus </a:t>
            </a:r>
            <a:r>
              <a:rPr lang="en-US" sz="2000" b="1" u="sng" dirty="0"/>
              <a:t>Joy</a:t>
            </a:r>
            <a:r>
              <a:rPr lang="en-US" sz="2000" b="1" dirty="0"/>
              <a:t> emerges at all levels in the firm!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D102AC8-27A4-4433-B5B0-0DCC9D451F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395625"/>
              </p:ext>
            </p:extLst>
          </p:nvPr>
        </p:nvGraphicFramePr>
        <p:xfrm>
          <a:off x="248527" y="1509968"/>
          <a:ext cx="5655214" cy="373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6B8BFD8-16E1-411E-A520-F5828C02F356}"/>
              </a:ext>
            </a:extLst>
          </p:cNvPr>
          <p:cNvSpPr/>
          <p:nvPr/>
        </p:nvSpPr>
        <p:spPr>
          <a:xfrm>
            <a:off x="970671" y="1997612"/>
            <a:ext cx="4740812" cy="3249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BD553B-7049-499F-8C44-67DA3E4B6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187" y="4744846"/>
            <a:ext cx="1538836" cy="120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AD54E91-190B-49A6-B6C4-5D7591E8AA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014385"/>
              </p:ext>
            </p:extLst>
          </p:nvPr>
        </p:nvGraphicFramePr>
        <p:xfrm>
          <a:off x="440786" y="1509968"/>
          <a:ext cx="5453575" cy="373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DE12A1D-F5EA-4AD8-9EEE-02C47783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5" y="197941"/>
            <a:ext cx="10959904" cy="9572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Effect of </a:t>
            </a:r>
            <a:r>
              <a:rPr lang="en-US" sz="36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Engines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3CDDF-52F2-41C1-B0FB-7DDD0E21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177" y="1444646"/>
            <a:ext cx="5035060" cy="3805304"/>
          </a:xfrm>
        </p:spPr>
        <p:txBody>
          <a:bodyPr>
            <a:normAutofit/>
          </a:bodyPr>
          <a:lstStyle/>
          <a:p>
            <a:pPr marL="457200" indent="-457200"/>
            <a:endParaRPr lang="en-US" sz="2000" b="1" dirty="0">
              <a:solidFill>
                <a:srgbClr val="FF0000"/>
              </a:solidFill>
            </a:endParaRPr>
          </a:p>
          <a:p>
            <a:pPr marL="457200" indent="-457200"/>
            <a:r>
              <a:rPr lang="en-US" sz="2000" b="1" dirty="0"/>
              <a:t>However, when several </a:t>
            </a:r>
            <a:r>
              <a:rPr lang="en-US" sz="2000" b="1" u="sng" dirty="0"/>
              <a:t>engines are </a:t>
            </a:r>
            <a:r>
              <a:rPr lang="en-US" sz="2000" b="1" u="sng" dirty="0">
                <a:solidFill>
                  <a:srgbClr val="FF0000"/>
                </a:solidFill>
              </a:rPr>
              <a:t>weak</a:t>
            </a:r>
            <a:r>
              <a:rPr lang="en-US" sz="2000" b="1" dirty="0"/>
              <a:t>, the plan cannot be executed</a:t>
            </a:r>
          </a:p>
          <a:p>
            <a:pPr marL="457200" indent="-457200"/>
            <a:r>
              <a:rPr lang="en-US" sz="2000" b="1" dirty="0">
                <a:solidFill>
                  <a:srgbClr val="FF0000"/>
                </a:solidFill>
              </a:rPr>
              <a:t>The Force and Power gets </a:t>
            </a:r>
            <a:r>
              <a:rPr lang="en-US" sz="2000" b="1" u="sng" dirty="0">
                <a:solidFill>
                  <a:srgbClr val="FF0000"/>
                </a:solidFill>
              </a:rPr>
              <a:t>diffused</a:t>
            </a:r>
            <a:r>
              <a:rPr lang="en-US" sz="2000" b="1" dirty="0">
                <a:solidFill>
                  <a:srgbClr val="FF0000"/>
                </a:solidFill>
              </a:rPr>
              <a:t>, blocking the Plan from being executed</a:t>
            </a:r>
          </a:p>
          <a:p>
            <a:pPr marL="457200" indent="-457200"/>
            <a:r>
              <a:rPr lang="en-US" sz="2000" b="1" dirty="0"/>
              <a:t>Revenues and Profits tumble</a:t>
            </a:r>
          </a:p>
          <a:p>
            <a:pPr marL="457200" indent="-457200"/>
            <a:r>
              <a:rPr lang="en-US" sz="2000" b="1" dirty="0"/>
              <a:t>Potential for success turns into failure, or simply mediocrity</a:t>
            </a:r>
          </a:p>
          <a:p>
            <a:pPr marL="457200" indent="-457200"/>
            <a:r>
              <a:rPr lang="en-US" sz="2000" b="1" dirty="0">
                <a:solidFill>
                  <a:srgbClr val="0000CC"/>
                </a:solidFill>
              </a:rPr>
              <a:t>The atmosphere of company turns sour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D7D934-52A3-44DB-ABFE-9EB4A13BEE51}"/>
              </a:ext>
            </a:extLst>
          </p:cNvPr>
          <p:cNvSpPr/>
          <p:nvPr/>
        </p:nvSpPr>
        <p:spPr>
          <a:xfrm>
            <a:off x="2982349" y="2368783"/>
            <a:ext cx="1788156" cy="2878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6F82B-F706-48CE-B52C-67AAD8CD6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728" y="4680312"/>
            <a:ext cx="1538836" cy="1206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D708B5-EBB5-4E77-B797-991F79026709}"/>
              </a:ext>
            </a:extLst>
          </p:cNvPr>
          <p:cNvSpPr txBox="1"/>
          <p:nvPr/>
        </p:nvSpPr>
        <p:spPr>
          <a:xfrm>
            <a:off x="8566471" y="4683332"/>
            <a:ext cx="817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917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222AA73-D07D-4ECE-B5E4-F1E399B48C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680631"/>
              </p:ext>
            </p:extLst>
          </p:nvPr>
        </p:nvGraphicFramePr>
        <p:xfrm>
          <a:off x="440786" y="1509968"/>
          <a:ext cx="5453575" cy="373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DE12A1D-F5EA-4AD8-9EEE-02C47783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5" y="197941"/>
            <a:ext cx="11085342" cy="9572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Effect of </a:t>
            </a:r>
            <a:r>
              <a:rPr lang="en-US" sz="36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 Organization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3CDDF-52F2-41C1-B0FB-7DDD0E21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177" y="1444646"/>
            <a:ext cx="5035060" cy="3805304"/>
          </a:xfrm>
        </p:spPr>
        <p:txBody>
          <a:bodyPr>
            <a:normAutofit/>
          </a:bodyPr>
          <a:lstStyle/>
          <a:p>
            <a:pPr marL="457200" indent="-457200"/>
            <a:endParaRPr lang="en-US" sz="2000" b="1" dirty="0">
              <a:solidFill>
                <a:srgbClr val="FF0000"/>
              </a:solidFill>
            </a:endParaRPr>
          </a:p>
          <a:p>
            <a:pPr marL="457200" indent="-457200"/>
            <a:r>
              <a:rPr lang="en-US" sz="2000" b="1" dirty="0"/>
              <a:t>Eg in the Organization engine, the </a:t>
            </a:r>
            <a:r>
              <a:rPr lang="en-US" sz="2000" b="1" dirty="0">
                <a:solidFill>
                  <a:srgbClr val="0000CC"/>
                </a:solidFill>
              </a:rPr>
              <a:t>PRODUCTION system is sputtering</a:t>
            </a:r>
            <a:r>
              <a:rPr lang="en-US" sz="2000" b="1" dirty="0"/>
              <a:t>; not able to keep up</a:t>
            </a:r>
          </a:p>
          <a:p>
            <a:pPr marL="457200" indent="-457200"/>
            <a:r>
              <a:rPr lang="en-US" sz="2000" b="1" dirty="0"/>
              <a:t>As a result, the strategic Plan to increase sales </a:t>
            </a:r>
            <a:r>
              <a:rPr lang="en-US" sz="2000" b="1" dirty="0">
                <a:solidFill>
                  <a:srgbClr val="0000CC"/>
                </a:solidFill>
              </a:rPr>
              <a:t>fails to materialize</a:t>
            </a:r>
          </a:p>
          <a:p>
            <a:pPr marL="457200" indent="-457200"/>
            <a:r>
              <a:rPr lang="en-US" sz="2000" b="1" dirty="0"/>
              <a:t>In other words, the </a:t>
            </a:r>
            <a:r>
              <a:rPr lang="en-US" sz="2000" b="1" dirty="0">
                <a:solidFill>
                  <a:srgbClr val="0000CC"/>
                </a:solidFill>
              </a:rPr>
              <a:t>Energy fails to develop into a Power; and poor Results follow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D7D934-52A3-44DB-ABFE-9EB4A13BEE51}"/>
              </a:ext>
            </a:extLst>
          </p:cNvPr>
          <p:cNvSpPr/>
          <p:nvPr/>
        </p:nvSpPr>
        <p:spPr>
          <a:xfrm>
            <a:off x="2869804" y="2368783"/>
            <a:ext cx="1069147" cy="2878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6F82B-F706-48CE-B52C-67AAD8CD6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728" y="4680312"/>
            <a:ext cx="1538836" cy="1206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D708B5-EBB5-4E77-B797-991F79026709}"/>
              </a:ext>
            </a:extLst>
          </p:cNvPr>
          <p:cNvSpPr txBox="1"/>
          <p:nvPr/>
        </p:nvSpPr>
        <p:spPr>
          <a:xfrm>
            <a:off x="8566471" y="4683332"/>
            <a:ext cx="817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9AE43A-4DF1-46C1-A006-7AD652A4C2A0}"/>
              </a:ext>
            </a:extLst>
          </p:cNvPr>
          <p:cNvSpPr/>
          <p:nvPr/>
        </p:nvSpPr>
        <p:spPr>
          <a:xfrm>
            <a:off x="3083165" y="2844741"/>
            <a:ext cx="579123" cy="3345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2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8CBF57-BA87-44AE-82E4-F0EE39719DF3}"/>
              </a:ext>
            </a:extLst>
          </p:cNvPr>
          <p:cNvSpPr/>
          <p:nvPr/>
        </p:nvSpPr>
        <p:spPr>
          <a:xfrm>
            <a:off x="2278965" y="731522"/>
            <a:ext cx="7648135" cy="53879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3CDDF-52F2-41C1-B0FB-7DDD0E21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2718" y="2098599"/>
            <a:ext cx="6780628" cy="3556614"/>
          </a:xfrm>
          <a:solidFill>
            <a:schemeClr val="tx1">
              <a:lumMod val="95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So to get the desired results in the Energy Conversion Process, we need to- </a:t>
            </a:r>
          </a:p>
          <a:p>
            <a:pPr marL="800100" lvl="1" indent="-342900"/>
            <a:r>
              <a:rPr lang="en-US" sz="2400" b="1" dirty="0">
                <a:solidFill>
                  <a:srgbClr val="0000CC"/>
                </a:solidFill>
              </a:rPr>
              <a:t>examine each of the Engines of the firm</a:t>
            </a:r>
          </a:p>
          <a:p>
            <a:pPr marL="800100" lvl="1" indent="-342900"/>
            <a:r>
              <a:rPr lang="en-US" sz="2400" b="1" dirty="0">
                <a:solidFill>
                  <a:srgbClr val="0000CC"/>
                </a:solidFill>
              </a:rPr>
              <a:t>see which parts of each Engine are lacking</a:t>
            </a:r>
          </a:p>
          <a:p>
            <a:pPr marL="800100" lvl="1" indent="-342900"/>
            <a:r>
              <a:rPr lang="en-US" sz="2400" b="1" dirty="0">
                <a:solidFill>
                  <a:srgbClr val="0000CC"/>
                </a:solidFill>
              </a:rPr>
              <a:t>determine overall strength of each Engine</a:t>
            </a:r>
          </a:p>
          <a:p>
            <a:pPr marL="800100" lvl="1" indent="-342900"/>
            <a:r>
              <a:rPr lang="en-US" sz="2400" b="1" dirty="0">
                <a:solidFill>
                  <a:srgbClr val="0000CC"/>
                </a:solidFill>
              </a:rPr>
              <a:t>make plans to improve what is deficient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With that in mind, </a:t>
            </a:r>
            <a:r>
              <a:rPr lang="en-US" sz="2400" b="1" dirty="0">
                <a:solidFill>
                  <a:srgbClr val="FF0000"/>
                </a:solidFill>
              </a:rPr>
              <a:t>let’s examine each of the 5 Growth Engines in greater detail.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75EDD-E968-40A1-9D03-F5D6C8058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55" y="3636504"/>
            <a:ext cx="1031251" cy="874321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A4148C-0596-4871-BF29-D304184876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323065"/>
              </p:ext>
            </p:extLst>
          </p:nvPr>
        </p:nvGraphicFramePr>
        <p:xfrm>
          <a:off x="5305017" y="942926"/>
          <a:ext cx="1581965" cy="874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2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EB3487-EB6F-4325-861E-F282F1F96780}"/>
              </a:ext>
            </a:extLst>
          </p:cNvPr>
          <p:cNvSpPr/>
          <p:nvPr/>
        </p:nvSpPr>
        <p:spPr>
          <a:xfrm>
            <a:off x="2248485" y="759030"/>
            <a:ext cx="7695028" cy="5332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65A8F-6759-4F63-83E4-25AE17BA0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762" y="759030"/>
            <a:ext cx="7718475" cy="85421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MARKET Engine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566DE7A-493D-45BB-B11A-C44604C2FF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336152"/>
              </p:ext>
            </p:extLst>
          </p:nvPr>
        </p:nvGraphicFramePr>
        <p:xfrm>
          <a:off x="2712615" y="1737756"/>
          <a:ext cx="6766768" cy="40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2785835-0225-4927-BD6E-CA90BEE4DE80}"/>
              </a:ext>
            </a:extLst>
          </p:cNvPr>
          <p:cNvSpPr/>
          <p:nvPr/>
        </p:nvSpPr>
        <p:spPr>
          <a:xfrm>
            <a:off x="3300515" y="2548566"/>
            <a:ext cx="1173707" cy="3215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96B45D-BC1A-49C6-A500-A9C0BAF30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49" y="486584"/>
            <a:ext cx="1576711" cy="886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6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C299C9-4AA9-4B2E-8181-935F61119E1E}"/>
              </a:ext>
            </a:extLst>
          </p:cNvPr>
          <p:cNvSpPr/>
          <p:nvPr/>
        </p:nvSpPr>
        <p:spPr>
          <a:xfrm>
            <a:off x="1744958" y="252581"/>
            <a:ext cx="8636999" cy="63592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EADA7-BF23-4045-8DA5-CD1DD41F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958" y="280718"/>
            <a:ext cx="8636999" cy="8869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Aspects of MARKET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56640-9FD3-4D48-98CB-A1BDF532D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064" y="1298492"/>
            <a:ext cx="8060787" cy="4905358"/>
          </a:xfrm>
          <a:solidFill>
            <a:schemeClr val="tx1">
              <a:lumMod val="95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MARKET</a:t>
            </a:r>
            <a:r>
              <a:rPr lang="en-US" sz="2400" dirty="0"/>
              <a:t> </a:t>
            </a:r>
            <a:r>
              <a:rPr lang="en-US" sz="2400" b="1" dirty="0"/>
              <a:t>consists of the individuals and organizations to whom we wish to sell our products and services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8000"/>
                </a:solidFill>
              </a:rPr>
              <a:t>The key aspects of this engine ARE-</a:t>
            </a:r>
          </a:p>
          <a:p>
            <a:pPr marL="457200" lvl="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u="sng" dirty="0">
                <a:solidFill>
                  <a:srgbClr val="008000"/>
                </a:solidFill>
              </a:rPr>
              <a:t>Knowing what the customer wants</a:t>
            </a:r>
          </a:p>
          <a:p>
            <a:pPr marL="45720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Eg Apple knows that people want smartphone, apps, and services  to automate, make more manageable </a:t>
            </a:r>
            <a:r>
              <a:rPr lang="en-US" sz="2000" u="sng" dirty="0">
                <a:solidFill>
                  <a:srgbClr val="FF0000"/>
                </a:solidFill>
              </a:rPr>
              <a:t>various aspects of their lives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8000"/>
                </a:solidFill>
              </a:rPr>
              <a:t>Ability to </a:t>
            </a:r>
            <a:r>
              <a:rPr lang="en-US" sz="2400" b="1" u="sng" dirty="0">
                <a:solidFill>
                  <a:srgbClr val="008000"/>
                </a:solidFill>
              </a:rPr>
              <a:t>please the customer</a:t>
            </a:r>
            <a:r>
              <a:rPr lang="en-US" sz="2400" b="1" dirty="0">
                <a:solidFill>
                  <a:srgbClr val="008000"/>
                </a:solidFill>
              </a:rPr>
              <a:t> at all levels</a:t>
            </a:r>
          </a:p>
          <a:p>
            <a:pPr marL="45720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Eg Apple wants the devices to be easy to use, beautifully designed, making their lives not only more productive but also </a:t>
            </a:r>
            <a:r>
              <a:rPr lang="en-US" sz="2000" u="sng" dirty="0">
                <a:solidFill>
                  <a:srgbClr val="FF0000"/>
                </a:solidFill>
              </a:rPr>
              <a:t>enjoyable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9B4712-B44B-4C39-8E4C-3014AAE89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8" y="246188"/>
            <a:ext cx="1576711" cy="886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CB5676-5556-40D9-835B-429C7B4ED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28" y="3540151"/>
            <a:ext cx="784860" cy="846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89F426-B800-44ED-925D-01871EB9C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13" y="4768499"/>
            <a:ext cx="784860" cy="846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78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24DC17-B112-475B-8A9D-D7A1D3AD8368}"/>
              </a:ext>
            </a:extLst>
          </p:cNvPr>
          <p:cNvSpPr/>
          <p:nvPr/>
        </p:nvSpPr>
        <p:spPr>
          <a:xfrm>
            <a:off x="2883879" y="787791"/>
            <a:ext cx="6428935" cy="48227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18618-1C72-42E2-84FC-025D1B30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516" y="1247508"/>
            <a:ext cx="5224364" cy="393895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/>
              <a:t>Apple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/>
              <a:t>Google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/>
              <a:t>Amazon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/>
              <a:t>Alibaba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/>
              <a:t>Facebook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/>
              <a:t>Microsoft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0000"/>
                </a:solidFill>
              </a:rPr>
              <a:t>What do they all have in common?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4B19110-1A03-47BA-8A8D-6ABC1DCB2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1" y="294255"/>
            <a:ext cx="1402874" cy="1018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51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9689A4-8D4E-4E48-BF20-06D7CA16DF43}"/>
              </a:ext>
            </a:extLst>
          </p:cNvPr>
          <p:cNvSpPr/>
          <p:nvPr/>
        </p:nvSpPr>
        <p:spPr>
          <a:xfrm>
            <a:off x="1903806" y="647110"/>
            <a:ext cx="8520354" cy="55286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EADA7-BF23-4045-8DA5-CD1DD41F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806" y="647110"/>
            <a:ext cx="8520354" cy="8869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Aspects of MARKET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56640-9FD3-4D48-98CB-A1BDF532D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29" y="1650823"/>
            <a:ext cx="7877908" cy="4046593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endParaRPr lang="en-US" sz="1400" b="1" dirty="0"/>
          </a:p>
          <a:p>
            <a:pPr marL="457200" lvl="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u="sng" dirty="0">
                <a:solidFill>
                  <a:srgbClr val="008000"/>
                </a:solidFill>
              </a:rPr>
              <a:t>Marketing Strategies</a:t>
            </a:r>
            <a:r>
              <a:rPr lang="en-US" sz="2400" b="1" dirty="0">
                <a:solidFill>
                  <a:srgbClr val="008000"/>
                </a:solidFill>
              </a:rPr>
              <a:t> to get the </a:t>
            </a:r>
            <a:r>
              <a:rPr lang="en-US" sz="2400" b="1" u="sng" dirty="0">
                <a:solidFill>
                  <a:srgbClr val="008000"/>
                </a:solidFill>
              </a:rPr>
              <a:t>attention</a:t>
            </a:r>
            <a:r>
              <a:rPr lang="en-US" sz="2400" b="1" dirty="0">
                <a:solidFill>
                  <a:srgbClr val="008000"/>
                </a:solidFill>
              </a:rPr>
              <a:t> of potential customers, clients</a:t>
            </a:r>
          </a:p>
          <a:p>
            <a:pPr marL="45720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Eg Apple seeks to sell to the mid and higher end of the market, through direct sales at their web site, and through their Apple stores</a:t>
            </a:r>
            <a:endParaRPr lang="en-US" sz="2000" dirty="0">
              <a:solidFill>
                <a:srgbClr val="008000"/>
              </a:solidFill>
            </a:endParaRPr>
          </a:p>
          <a:p>
            <a:pPr marL="457200" lvl="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u="sng" dirty="0">
                <a:solidFill>
                  <a:srgbClr val="008000"/>
                </a:solidFill>
              </a:rPr>
              <a:t>Sales efforts</a:t>
            </a:r>
            <a:r>
              <a:rPr lang="en-US" sz="2400" b="1" dirty="0">
                <a:solidFill>
                  <a:srgbClr val="008000"/>
                </a:solidFill>
              </a:rPr>
              <a:t> to secure orders, contracts, etc. from customers, clients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Eg Apple believes it should have stores in the best, most accessible locations worldwide, and give maximum, pleasant attention to its customers in every sales encounter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29055C-7B40-443F-9266-D800B2C85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4" y="530297"/>
            <a:ext cx="1576711" cy="886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D24F3-B2E5-4199-AC7F-C40D610DC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4" y="2891418"/>
            <a:ext cx="784860" cy="846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400BE6-CC12-41CE-B8C6-965059C85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76" y="4533568"/>
            <a:ext cx="784860" cy="846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72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C19FDF-AD22-49C3-9A9D-25ABB6024E65}"/>
              </a:ext>
            </a:extLst>
          </p:cNvPr>
          <p:cNvSpPr/>
          <p:nvPr/>
        </p:nvSpPr>
        <p:spPr>
          <a:xfrm>
            <a:off x="1817641" y="436089"/>
            <a:ext cx="8543778" cy="5916105"/>
          </a:xfrm>
          <a:prstGeom prst="roundRect">
            <a:avLst/>
          </a:prstGeom>
          <a:solidFill>
            <a:srgbClr val="48A2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858A7-6963-40FB-9105-2FAD45F7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172" y="576139"/>
            <a:ext cx="8556717" cy="661817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MARKET Strategy</a:t>
            </a: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1CF39-BF43-4E4C-9AEE-A72ECF765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44" y="1461084"/>
            <a:ext cx="8051973" cy="4292600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0" indent="0" algn="ctr">
              <a:buNone/>
            </a:pPr>
            <a:r>
              <a:rPr lang="en-US" sz="2200" b="1" dirty="0"/>
              <a:t>What’s an example of a </a:t>
            </a:r>
            <a:r>
              <a:rPr lang="en-US" sz="2200" b="1" dirty="0">
                <a:solidFill>
                  <a:srgbClr val="FF0000"/>
                </a:solidFill>
              </a:rPr>
              <a:t>Market strategy</a:t>
            </a:r>
            <a:r>
              <a:rPr lang="en-US" sz="2200" b="1" dirty="0"/>
              <a:t> to maximize that engine?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One is being aware of and </a:t>
            </a:r>
            <a:r>
              <a:rPr lang="en-US" sz="2000" b="1" dirty="0">
                <a:solidFill>
                  <a:srgbClr val="0000CC"/>
                </a:solidFill>
              </a:rPr>
              <a:t>seizing </a:t>
            </a:r>
            <a:r>
              <a:rPr lang="en-US" sz="2000" b="1" u="sng" dirty="0">
                <a:solidFill>
                  <a:srgbClr val="0000CC"/>
                </a:solidFill>
              </a:rPr>
              <a:t>opportunities</a:t>
            </a:r>
            <a:r>
              <a:rPr lang="en-US" sz="2000" b="1" dirty="0">
                <a:solidFill>
                  <a:srgbClr val="0000CC"/>
                </a:solidFill>
              </a:rPr>
              <a:t> in the market; especially where </a:t>
            </a:r>
            <a:r>
              <a:rPr lang="en-US" sz="2000" b="1" u="sng" dirty="0">
                <a:solidFill>
                  <a:srgbClr val="0000CC"/>
                </a:solidFill>
              </a:rPr>
              <a:t>change</a:t>
            </a:r>
            <a:r>
              <a:rPr lang="en-US" sz="2000" b="1" dirty="0">
                <a:solidFill>
                  <a:srgbClr val="0000CC"/>
                </a:solidFill>
              </a:rPr>
              <a:t> is taking place</a:t>
            </a:r>
            <a:r>
              <a:rPr lang="en-US" sz="2000" dirty="0">
                <a:solidFill>
                  <a:srgbClr val="0000CC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/>
              <a:t>Eg being aware of changes </a:t>
            </a:r>
            <a:r>
              <a:rPr lang="en-US" sz="2000" u="sng" dirty="0"/>
              <a:t>in one’s industry</a:t>
            </a:r>
            <a:r>
              <a:rPr lang="en-US" sz="2000" dirty="0"/>
              <a:t>, and the </a:t>
            </a:r>
            <a:r>
              <a:rPr lang="en-US" sz="2000" dirty="0">
                <a:solidFill>
                  <a:srgbClr val="0000CC"/>
                </a:solidFill>
              </a:rPr>
              <a:t>opportunities</a:t>
            </a:r>
            <a:r>
              <a:rPr lang="en-US" sz="2000" dirty="0"/>
              <a:t> presented </a:t>
            </a:r>
          </a:p>
          <a:p>
            <a:pPr marL="457200" lvl="2" indent="0">
              <a:spcBef>
                <a:spcPts val="400"/>
              </a:spcBef>
              <a:buNone/>
            </a:pPr>
            <a:r>
              <a:rPr lang="en-US" sz="1700" dirty="0">
                <a:solidFill>
                  <a:srgbClr val="FF0000"/>
                </a:solidFill>
              </a:rPr>
              <a:t>Eg </a:t>
            </a:r>
            <a:r>
              <a:rPr lang="en-US" sz="1700" b="1" dirty="0">
                <a:solidFill>
                  <a:srgbClr val="FF0000"/>
                </a:solidFill>
              </a:rPr>
              <a:t>FedEx</a:t>
            </a:r>
            <a:r>
              <a:rPr lang="en-US" sz="1700" dirty="0">
                <a:solidFill>
                  <a:srgbClr val="FF0000"/>
                </a:solidFill>
              </a:rPr>
              <a:t> saw the opportunity to develop very </a:t>
            </a:r>
            <a:r>
              <a:rPr lang="en-US" sz="1700" u="sng" dirty="0">
                <a:solidFill>
                  <a:srgbClr val="FF0000"/>
                </a:solidFill>
              </a:rPr>
              <a:t>rapid overnight mail and package delivery</a:t>
            </a:r>
            <a:r>
              <a:rPr lang="en-US" sz="1700" dirty="0">
                <a:solidFill>
                  <a:srgbClr val="FF0000"/>
                </a:solidFill>
              </a:rPr>
              <a:t> for companies and individuals around the world</a:t>
            </a:r>
            <a:endParaRPr lang="en-US" sz="17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/>
              <a:t>Also being aware of new developments </a:t>
            </a:r>
            <a:r>
              <a:rPr lang="en-US" sz="2000" u="sng" dirty="0"/>
              <a:t>in society</a:t>
            </a:r>
            <a:r>
              <a:rPr lang="en-US" sz="2000" dirty="0"/>
              <a:t>; perceiving the waves of </a:t>
            </a:r>
            <a:r>
              <a:rPr lang="en-US" sz="2000" dirty="0">
                <a:solidFill>
                  <a:srgbClr val="0000CC"/>
                </a:solidFill>
              </a:rPr>
              <a:t>social change </a:t>
            </a:r>
          </a:p>
          <a:p>
            <a:pPr marL="457200" lvl="2" indent="0">
              <a:spcBef>
                <a:spcPts val="400"/>
              </a:spcBef>
              <a:buNone/>
            </a:pPr>
            <a:r>
              <a:rPr lang="en-US" sz="1700" b="1" dirty="0">
                <a:solidFill>
                  <a:srgbClr val="FF0000"/>
                </a:solidFill>
              </a:rPr>
              <a:t>Steve Jobs at Apple </a:t>
            </a:r>
            <a:r>
              <a:rPr lang="en-US" sz="1700" dirty="0">
                <a:solidFill>
                  <a:srgbClr val="FF0000"/>
                </a:solidFill>
              </a:rPr>
              <a:t>saw the need for an </a:t>
            </a:r>
            <a:r>
              <a:rPr lang="en-US" sz="1700" u="sng" dirty="0">
                <a:solidFill>
                  <a:srgbClr val="FF0000"/>
                </a:solidFill>
              </a:rPr>
              <a:t>easy to use personal computer for the masses</a:t>
            </a:r>
            <a:r>
              <a:rPr lang="en-US" sz="1700" dirty="0">
                <a:solidFill>
                  <a:srgbClr val="FF0000"/>
                </a:solidFill>
              </a:rPr>
              <a:t>, which led him to create the Macintosh and its user friendly interface. 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0657A4D5-1186-4BF1-B6C1-129F12A8E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050" y="253630"/>
            <a:ext cx="1256934" cy="941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A80432-AC0B-4B55-923F-F9DC23159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66" y="413727"/>
            <a:ext cx="1339129" cy="753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4A7F193-B8F1-48DF-844E-089817895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77" y="3346869"/>
            <a:ext cx="997415" cy="8964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close up of a computer&#10;&#10;Description generated with very high confidence">
            <a:extLst>
              <a:ext uri="{FF2B5EF4-FFF2-40B4-BE49-F238E27FC236}">
                <a16:creationId xmlns:a16="http://schemas.microsoft.com/office/drawing/2014/main" id="{F1B492BF-9063-4A7A-90A3-205F2558B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02" y="4542765"/>
            <a:ext cx="935429" cy="935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4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02C4AF-BE71-463C-A1A8-F879338521EC}"/>
              </a:ext>
            </a:extLst>
          </p:cNvPr>
          <p:cNvSpPr/>
          <p:nvPr/>
        </p:nvSpPr>
        <p:spPr>
          <a:xfrm>
            <a:off x="1997612" y="369529"/>
            <a:ext cx="8159262" cy="6186015"/>
          </a:xfrm>
          <a:prstGeom prst="roundRect">
            <a:avLst/>
          </a:prstGeom>
          <a:solidFill>
            <a:srgbClr val="48A2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EADA7-BF23-4045-8DA5-CD1DD41F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868" y="468005"/>
            <a:ext cx="8468750" cy="8869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Engine Maximum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56640-9FD3-4D48-98CB-A1BDF532D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797" y="2294602"/>
            <a:ext cx="7666892" cy="3684169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0000CC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When the four </a:t>
            </a:r>
            <a:r>
              <a:rPr lang="en-US" sz="2400" b="1" dirty="0">
                <a:solidFill>
                  <a:srgbClr val="FF0000"/>
                </a:solidFill>
              </a:rPr>
              <a:t>Market-oriented aspects, and various strategies</a:t>
            </a:r>
            <a:r>
              <a:rPr lang="en-US" sz="2400" b="1" dirty="0"/>
              <a:t> are implemented at the maximum level-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CC"/>
                </a:solidFill>
              </a:rPr>
              <a:t>the energy conversion process is enhanced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</a:rPr>
              <a:t>i.e. the starting energy develops into a Force and then a Power that when implemented creates Great Results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CC"/>
                </a:solidFill>
              </a:rPr>
              <a:t>In other words, our Mission and Plan is far more likely to be executed in full, enabling </a:t>
            </a:r>
            <a:r>
              <a:rPr lang="en-US" sz="2400" b="1" u="sng" dirty="0">
                <a:solidFill>
                  <a:srgbClr val="FF0000"/>
                </a:solidFill>
              </a:rPr>
              <a:t>vast sales and profits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B95A7-0B0B-48D0-807C-A57FB6AEE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457" y="1068518"/>
            <a:ext cx="1355572" cy="1062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4A4F4-D54F-44AF-928C-A87DBA753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74" y="566481"/>
            <a:ext cx="1576711" cy="886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50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AE5B50-A778-4281-B905-5CA54EFD7576}"/>
              </a:ext>
            </a:extLst>
          </p:cNvPr>
          <p:cNvSpPr/>
          <p:nvPr/>
        </p:nvSpPr>
        <p:spPr>
          <a:xfrm>
            <a:off x="2180492" y="675246"/>
            <a:ext cx="7709097" cy="55394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65A8F-6759-4F63-83E4-25AE17BA0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072" y="840254"/>
            <a:ext cx="8314006" cy="8363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Engine* 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61D683-EBE9-4673-8CA8-D9251EDD816C}"/>
              </a:ext>
            </a:extLst>
          </p:cNvPr>
          <p:cNvSpPr/>
          <p:nvPr/>
        </p:nvSpPr>
        <p:spPr>
          <a:xfrm>
            <a:off x="4458288" y="2669500"/>
            <a:ext cx="1232921" cy="2619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10D6E29-6CA9-4E58-B7A6-DC5516EC6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378364"/>
              </p:ext>
            </p:extLst>
          </p:nvPr>
        </p:nvGraphicFramePr>
        <p:xfrm>
          <a:off x="2712615" y="1737756"/>
          <a:ext cx="6766768" cy="40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191ACEA-8132-42FD-B258-9C0CEF92B002}"/>
              </a:ext>
            </a:extLst>
          </p:cNvPr>
          <p:cNvSpPr/>
          <p:nvPr/>
        </p:nvSpPr>
        <p:spPr>
          <a:xfrm>
            <a:off x="4522420" y="2669500"/>
            <a:ext cx="1173707" cy="3094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CD1079-4241-4986-928B-4EF093CA8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28" y="520607"/>
            <a:ext cx="1329728" cy="836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6AA46-5A07-4DB4-993E-66C3061AF067}"/>
              </a:ext>
            </a:extLst>
          </p:cNvPr>
          <p:cNvSpPr txBox="1"/>
          <p:nvPr/>
        </p:nvSpPr>
        <p:spPr>
          <a:xfrm>
            <a:off x="4897875" y="6369337"/>
            <a:ext cx="2180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</a:rPr>
              <a:t>*aka “Products, Services”</a:t>
            </a:r>
          </a:p>
        </p:txBody>
      </p:sp>
    </p:spTree>
    <p:extLst>
      <p:ext uri="{BB962C8B-B14F-4D97-AF65-F5344CB8AC3E}">
        <p14:creationId xmlns:p14="http://schemas.microsoft.com/office/powerpoint/2010/main" val="422493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8C739C-0A37-4C63-9448-D2E7F3167C7F}"/>
              </a:ext>
            </a:extLst>
          </p:cNvPr>
          <p:cNvSpPr/>
          <p:nvPr/>
        </p:nvSpPr>
        <p:spPr>
          <a:xfrm>
            <a:off x="1702187" y="149421"/>
            <a:ext cx="8820444" cy="65186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D6634-04C4-4420-9298-1AB473B1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178" y="294786"/>
            <a:ext cx="8752463" cy="67588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Aspects of TECHNOLOGY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A5E75-C40F-4636-9B0D-6D7B33E4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1" y="1101558"/>
            <a:ext cx="8004517" cy="5271107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TECHNOLOGY are the things the firm will actually offer, sell to the market</a:t>
            </a:r>
          </a:p>
          <a:p>
            <a:pPr marL="457200" lvl="1" indent="0">
              <a:spcBef>
                <a:spcPts val="1000"/>
              </a:spcBef>
              <a:buNone/>
            </a:pPr>
            <a:r>
              <a:rPr lang="en-US" sz="2000" dirty="0">
                <a:solidFill>
                  <a:srgbClr val="008000"/>
                </a:solidFill>
              </a:rPr>
              <a:t>Key aspects of this engine are-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8000"/>
                </a:solidFill>
              </a:rPr>
              <a:t>Ability to identify and </a:t>
            </a:r>
            <a:r>
              <a:rPr lang="en-US" sz="2200" b="1" u="sng" dirty="0">
                <a:solidFill>
                  <a:srgbClr val="008000"/>
                </a:solidFill>
              </a:rPr>
              <a:t>produce</a:t>
            </a:r>
            <a:r>
              <a:rPr lang="en-US" sz="2200" b="1" dirty="0">
                <a:solidFill>
                  <a:srgbClr val="008000"/>
                </a:solidFill>
              </a:rPr>
              <a:t> products, services the market wants or needs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8000"/>
                </a:solidFill>
              </a:rPr>
              <a:t>Internal capacity to create the products, services through </a:t>
            </a:r>
            <a:r>
              <a:rPr lang="en-US" sz="2200" b="1" u="sng" dirty="0">
                <a:solidFill>
                  <a:srgbClr val="008000"/>
                </a:solidFill>
              </a:rPr>
              <a:t>talents of its </a:t>
            </a:r>
            <a:r>
              <a:rPr lang="en-US" sz="2200" b="1" u="sng" dirty="0">
                <a:solidFill>
                  <a:srgbClr val="0000CC"/>
                </a:solidFill>
              </a:rPr>
              <a:t>people</a:t>
            </a:r>
            <a:r>
              <a:rPr lang="en-US" sz="2200" b="1" dirty="0">
                <a:solidFill>
                  <a:srgbClr val="008000"/>
                </a:solidFill>
              </a:rPr>
              <a:t>, </a:t>
            </a:r>
            <a:r>
              <a:rPr lang="en-US" sz="2200" b="1" u="sng" dirty="0">
                <a:solidFill>
                  <a:srgbClr val="008000"/>
                </a:solidFill>
              </a:rPr>
              <a:t>utilizing company </a:t>
            </a:r>
            <a:r>
              <a:rPr lang="en-US" sz="2200" b="1" u="sng" dirty="0">
                <a:solidFill>
                  <a:srgbClr val="0000CC"/>
                </a:solidFill>
              </a:rPr>
              <a:t>systems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--</a:t>
            </a:r>
            <a:r>
              <a:rPr lang="en-US" sz="2000" dirty="0">
                <a:solidFill>
                  <a:srgbClr val="0000CC"/>
                </a:solidFill>
              </a:rPr>
              <a:t>(people)</a:t>
            </a:r>
            <a:r>
              <a:rPr lang="en-US" sz="2000" dirty="0">
                <a:solidFill>
                  <a:srgbClr val="FF0000"/>
                </a:solidFill>
              </a:rPr>
              <a:t> Google has an almost fanatical view of </a:t>
            </a:r>
            <a:r>
              <a:rPr lang="en-US" sz="2000" u="sng" dirty="0">
                <a:solidFill>
                  <a:srgbClr val="FF0000"/>
                </a:solidFill>
              </a:rPr>
              <a:t>hiring the best people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--</a:t>
            </a:r>
            <a:r>
              <a:rPr lang="en-US" sz="2000" dirty="0">
                <a:solidFill>
                  <a:srgbClr val="0000CC"/>
                </a:solidFill>
              </a:rPr>
              <a:t>(systems)</a:t>
            </a:r>
            <a:r>
              <a:rPr lang="en-US" sz="2000" dirty="0">
                <a:solidFill>
                  <a:srgbClr val="FF0000"/>
                </a:solidFill>
              </a:rPr>
              <a:t> Intel has very pinpointed method of looking at </a:t>
            </a:r>
            <a:r>
              <a:rPr lang="en-US" sz="2000" u="sng" dirty="0">
                <a:solidFill>
                  <a:srgbClr val="FF0000"/>
                </a:solidFill>
              </a:rPr>
              <a:t>metrics</a:t>
            </a:r>
            <a:r>
              <a:rPr lang="en-US" sz="2000" dirty="0">
                <a:solidFill>
                  <a:srgbClr val="FF0000"/>
                </a:solidFill>
              </a:rPr>
              <a:t> to see if various activities and systems are reaching hoped for results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8000"/>
                </a:solidFill>
              </a:rPr>
              <a:t>Ability to produce </a:t>
            </a:r>
            <a:r>
              <a:rPr lang="en-US" sz="2200" b="1" u="sng" dirty="0">
                <a:solidFill>
                  <a:srgbClr val="008000"/>
                </a:solidFill>
              </a:rPr>
              <a:t>innovative</a:t>
            </a:r>
            <a:r>
              <a:rPr lang="en-US" sz="2200" b="1" dirty="0">
                <a:solidFill>
                  <a:srgbClr val="008000"/>
                </a:solidFill>
              </a:rPr>
              <a:t>, new products and services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Apple intensely </a:t>
            </a:r>
            <a:r>
              <a:rPr lang="en-US" sz="2000" u="sng" dirty="0">
                <a:solidFill>
                  <a:srgbClr val="FF0000"/>
                </a:solidFill>
              </a:rPr>
              <a:t>focuses on innovation</a:t>
            </a:r>
            <a:r>
              <a:rPr lang="en-US" sz="2000" dirty="0">
                <a:solidFill>
                  <a:srgbClr val="FF0000"/>
                </a:solidFill>
              </a:rPr>
              <a:t> by blending technologies into new, breakthrough products, services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51759A-9D9C-4349-A98C-FE956E150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28" y="3567716"/>
            <a:ext cx="756359" cy="503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5E4D87E-D108-4445-891D-F7A16D582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38" y="4173791"/>
            <a:ext cx="759251" cy="503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A2D31E-1E3C-445E-A9EC-C2C4740AE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78" y="5073664"/>
            <a:ext cx="568279" cy="613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C0AE4D-B654-466B-A29D-140F9C22B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94" y="157546"/>
            <a:ext cx="1329728" cy="836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63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694FDD-A294-4417-B4D6-924D4BE19D07}"/>
              </a:ext>
            </a:extLst>
          </p:cNvPr>
          <p:cNvSpPr/>
          <p:nvPr/>
        </p:nvSpPr>
        <p:spPr>
          <a:xfrm>
            <a:off x="2044279" y="844058"/>
            <a:ext cx="8056324" cy="5120641"/>
          </a:xfrm>
          <a:prstGeom prst="roundRect">
            <a:avLst/>
          </a:prstGeom>
          <a:solidFill>
            <a:srgbClr val="48A2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858A7-6963-40FB-9105-2FAD45F7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927" y="885625"/>
            <a:ext cx="7695028" cy="661817"/>
          </a:xfrm>
        </p:spPr>
        <p:txBody>
          <a:bodyPr>
            <a:normAutofit fontScale="90000"/>
          </a:bodyPr>
          <a:lstStyle/>
          <a:p>
            <a:pPr algn="ctr">
              <a:buFontTx/>
              <a:buNone/>
            </a:pP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Technology - </a:t>
            </a:r>
            <a:r>
              <a:rPr lang="en-US" sz="31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 Drivers</a:t>
            </a:r>
            <a:endParaRPr lang="en-US" sz="3100" dirty="0">
              <a:solidFill>
                <a:srgbClr val="FFFF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1CF39-BF43-4E4C-9AEE-A72ECF765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706" y="1926925"/>
            <a:ext cx="7371471" cy="3784558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u="sng" dirty="0"/>
              <a:t>Innovation in Technology</a:t>
            </a:r>
            <a:r>
              <a:rPr lang="en-US" sz="2200" b="1" dirty="0"/>
              <a:t> is the greatest driver of success in the modern economy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000" dirty="0"/>
              <a:t>What are some areas of innovation? </a:t>
            </a:r>
            <a:endParaRPr lang="en-US" sz="2200" dirty="0">
              <a:solidFill>
                <a:srgbClr val="0000CC"/>
              </a:solidFill>
            </a:endParaRPr>
          </a:p>
          <a:p>
            <a:pPr marL="457200" lvl="2" indent="-228600"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200" b="1" dirty="0">
                <a:solidFill>
                  <a:srgbClr val="0000CC"/>
                </a:solidFill>
              </a:rPr>
              <a:t>New Business Models </a:t>
            </a:r>
            <a:r>
              <a:rPr lang="en-US" sz="2200" b="1" dirty="0"/>
              <a:t>– </a:t>
            </a:r>
            <a:r>
              <a:rPr lang="en-US" sz="2200" b="1" dirty="0">
                <a:solidFill>
                  <a:srgbClr val="FF0000"/>
                </a:solidFill>
              </a:rPr>
              <a:t>eg Airbnb, Uber, Cryptocurrency</a:t>
            </a:r>
            <a:r>
              <a:rPr lang="en-US" sz="2200" b="1" dirty="0"/>
              <a:t> </a:t>
            </a:r>
          </a:p>
          <a:p>
            <a:pPr marL="457200" lvl="2" indent="-228600">
              <a:spcAft>
                <a:spcPts val="800"/>
              </a:spcAft>
              <a:buNone/>
            </a:pPr>
            <a:r>
              <a:rPr lang="en-US" sz="2200" b="1" dirty="0">
                <a:solidFill>
                  <a:srgbClr val="0000CC"/>
                </a:solidFill>
              </a:rPr>
              <a:t>New Underpinnings </a:t>
            </a:r>
            <a:r>
              <a:rPr lang="en-US" sz="2200" b="1" dirty="0"/>
              <a:t>–</a:t>
            </a:r>
            <a:r>
              <a:rPr lang="en-US" sz="2200" b="1" dirty="0">
                <a:solidFill>
                  <a:srgbClr val="FF0000"/>
                </a:solidFill>
              </a:rPr>
              <a:t> Blockchain, Artificial Intelligence (AI)</a:t>
            </a:r>
            <a:endParaRPr lang="en-US" sz="2200" dirty="0"/>
          </a:p>
          <a:p>
            <a:pPr marL="457200" lvl="2" indent="-228600">
              <a:spcAft>
                <a:spcPts val="800"/>
              </a:spcAft>
              <a:buNone/>
            </a:pPr>
            <a:r>
              <a:rPr lang="en-US" sz="2200" b="1" dirty="0">
                <a:solidFill>
                  <a:srgbClr val="0000CC"/>
                </a:solidFill>
              </a:rPr>
              <a:t>IT Everywhere </a:t>
            </a:r>
            <a:r>
              <a:rPr lang="en-US" sz="2200" b="1" dirty="0"/>
              <a:t>– </a:t>
            </a:r>
            <a:r>
              <a:rPr lang="en-US" sz="2200" b="1" dirty="0">
                <a:solidFill>
                  <a:srgbClr val="FF0000"/>
                </a:solidFill>
              </a:rPr>
              <a:t>eg “Internet of Everything” </a:t>
            </a:r>
          </a:p>
          <a:p>
            <a:pPr marL="457200" lvl="2" indent="-228600">
              <a:spcAft>
                <a:spcPts val="800"/>
              </a:spcAft>
              <a:buNone/>
            </a:pPr>
            <a:r>
              <a:rPr lang="en-US" sz="2200" b="1" dirty="0">
                <a:solidFill>
                  <a:srgbClr val="0000CC"/>
                </a:solidFill>
              </a:rPr>
              <a:t>Supply Chain Revolution </a:t>
            </a:r>
            <a:r>
              <a:rPr lang="en-US" sz="2200" b="1" dirty="0"/>
              <a:t>– </a:t>
            </a:r>
            <a:r>
              <a:rPr lang="en-US" sz="2200" b="1" dirty="0">
                <a:solidFill>
                  <a:srgbClr val="FF0000"/>
                </a:solidFill>
              </a:rPr>
              <a:t>Amazon, Alibaba </a:t>
            </a:r>
          </a:p>
          <a:p>
            <a:pPr marL="457200" lvl="2" indent="-228600">
              <a:spcAft>
                <a:spcPts val="800"/>
              </a:spcAft>
              <a:buNone/>
            </a:pPr>
            <a:r>
              <a:rPr lang="en-US" sz="2200" b="1" dirty="0">
                <a:solidFill>
                  <a:srgbClr val="0000CC"/>
                </a:solidFill>
              </a:rPr>
              <a:t>Value Chain Revolution </a:t>
            </a:r>
            <a:r>
              <a:rPr lang="en-US" sz="2200" b="1" dirty="0"/>
              <a:t>– </a:t>
            </a:r>
            <a:r>
              <a:rPr lang="en-US" sz="2200" b="1" dirty="0">
                <a:solidFill>
                  <a:srgbClr val="FF0000"/>
                </a:solidFill>
              </a:rPr>
              <a:t>Custom Orders, On-Time Delivery 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33F54164-7806-43A1-A158-57948EF5C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60" y="772019"/>
            <a:ext cx="1329728" cy="735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77595D-C3BF-4019-AF1A-5CA15DB6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313" y="844058"/>
            <a:ext cx="1054408" cy="6631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78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9E358F-319F-4098-9DDA-6503691BC49A}"/>
              </a:ext>
            </a:extLst>
          </p:cNvPr>
          <p:cNvSpPr/>
          <p:nvPr/>
        </p:nvSpPr>
        <p:spPr>
          <a:xfrm>
            <a:off x="1941342" y="449533"/>
            <a:ext cx="8046720" cy="60075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65A8F-6759-4F63-83E4-25AE17BA0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4616"/>
            <a:ext cx="10515600" cy="92902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ORGANIZATION Engine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7A3A1A2-A3D8-458E-8D06-895F322FCF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502113"/>
              </p:ext>
            </p:extLst>
          </p:nvPr>
        </p:nvGraphicFramePr>
        <p:xfrm>
          <a:off x="2581318" y="1828720"/>
          <a:ext cx="6766768" cy="40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3103191-B37E-463A-BE62-87D317DC8C87}"/>
              </a:ext>
            </a:extLst>
          </p:cNvPr>
          <p:cNvSpPr/>
          <p:nvPr/>
        </p:nvSpPr>
        <p:spPr>
          <a:xfrm>
            <a:off x="5605030" y="2612603"/>
            <a:ext cx="1173707" cy="3215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ransport, wheel, weapon&#10;&#10;Description generated with very high confidence">
            <a:extLst>
              <a:ext uri="{FF2B5EF4-FFF2-40B4-BE49-F238E27FC236}">
                <a16:creationId xmlns:a16="http://schemas.microsoft.com/office/drawing/2014/main" id="{862A2211-5133-4BF7-A48B-3B40CA429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9" y="449533"/>
            <a:ext cx="1805797" cy="1037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9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A6D6E3-4A57-4A3D-BF71-0DEF0C3B86EA}"/>
              </a:ext>
            </a:extLst>
          </p:cNvPr>
          <p:cNvSpPr/>
          <p:nvPr/>
        </p:nvSpPr>
        <p:spPr>
          <a:xfrm>
            <a:off x="1659984" y="468134"/>
            <a:ext cx="8778240" cy="58060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1E99A-E47D-4EC0-8D94-BC82D5CA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6" y="618347"/>
            <a:ext cx="10515600" cy="63368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Aspects of ORGANIZATION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04F23-65B4-4B23-88E0-2C6DCB5A4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083" y="1505248"/>
            <a:ext cx="7891976" cy="4304712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4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/>
              <a:t>ORGANIZATION is the company operations and functioning that enable the execution of all the other engines</a:t>
            </a:r>
            <a:endParaRPr lang="en-US" sz="2400" dirty="0"/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Among the key aspects of this engine are-</a:t>
            </a:r>
          </a:p>
          <a:p>
            <a:pPr marL="274320" lvl="0" indent="-274320" algn="just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8000"/>
                </a:solidFill>
              </a:rPr>
              <a:t>Proper </a:t>
            </a:r>
            <a:r>
              <a:rPr lang="en-US" sz="2200" b="1" u="sng" dirty="0">
                <a:solidFill>
                  <a:srgbClr val="0000CC"/>
                </a:solidFill>
              </a:rPr>
              <a:t>structure</a:t>
            </a:r>
            <a:r>
              <a:rPr lang="en-US" sz="2200" b="1" dirty="0">
                <a:solidFill>
                  <a:srgbClr val="008000"/>
                </a:solidFill>
              </a:rPr>
              <a:t> of the company – including-</a:t>
            </a:r>
          </a:p>
          <a:p>
            <a:pPr marL="457200" lvl="1" indent="0" algn="just">
              <a:buNone/>
            </a:pPr>
            <a:r>
              <a:rPr lang="en-US" sz="1800" b="1" dirty="0">
                <a:solidFill>
                  <a:srgbClr val="0000CC"/>
                </a:solidFill>
              </a:rPr>
              <a:t>-right lines of authority, job positions, responsibilities, operating procedures </a:t>
            </a:r>
          </a:p>
          <a:p>
            <a:pPr marL="457200" lvl="1" indent="0" algn="just">
              <a:spcAft>
                <a:spcPts val="500"/>
              </a:spcAft>
              <a:buNone/>
            </a:pPr>
            <a:r>
              <a:rPr lang="en-US" sz="1800" b="1" dirty="0">
                <a:solidFill>
                  <a:srgbClr val="0000CC"/>
                </a:solidFill>
              </a:rPr>
              <a:t>-separations of firms into activities, systems, divisions, and departments</a:t>
            </a:r>
          </a:p>
          <a:p>
            <a:pPr marL="274320" indent="-274320" algn="just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2200" b="1" u="sng" dirty="0">
                <a:solidFill>
                  <a:srgbClr val="0000CC"/>
                </a:solidFill>
              </a:rPr>
              <a:t>Smoothness of operations</a:t>
            </a:r>
            <a:r>
              <a:rPr lang="en-US" sz="2200" b="1" dirty="0">
                <a:solidFill>
                  <a:srgbClr val="0000CC"/>
                </a:solidFill>
              </a:rPr>
              <a:t> </a:t>
            </a:r>
            <a:r>
              <a:rPr lang="en-US" sz="2200" b="1" dirty="0">
                <a:solidFill>
                  <a:srgbClr val="008000"/>
                </a:solidFill>
              </a:rPr>
              <a:t>within and between these units of organization to carry out company’s mission and goals </a:t>
            </a:r>
            <a:endParaRPr lang="en-US" sz="2200" dirty="0">
              <a:solidFill>
                <a:srgbClr val="008000"/>
              </a:solidFill>
            </a:endParaRPr>
          </a:p>
          <a:p>
            <a:pPr marL="274320" lvl="0" indent="-274320" algn="just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8000"/>
                </a:solidFill>
              </a:rPr>
              <a:t>Right </a:t>
            </a:r>
            <a:r>
              <a:rPr lang="en-US" sz="2200" b="1" u="sng" dirty="0">
                <a:solidFill>
                  <a:srgbClr val="0000CC"/>
                </a:solidFill>
              </a:rPr>
              <a:t>movement of information, knowledge, ideas</a:t>
            </a:r>
            <a:r>
              <a:rPr lang="en-US" sz="2200" b="1" dirty="0">
                <a:solidFill>
                  <a:srgbClr val="0000CC"/>
                </a:solidFill>
              </a:rPr>
              <a:t> </a:t>
            </a:r>
            <a:r>
              <a:rPr lang="en-US" sz="2200" b="1" dirty="0">
                <a:solidFill>
                  <a:srgbClr val="008000"/>
                </a:solidFill>
              </a:rPr>
              <a:t>throughout the firm through the structure</a:t>
            </a:r>
            <a:endParaRPr lang="en-US" sz="2200" dirty="0">
              <a:solidFill>
                <a:srgbClr val="008000"/>
              </a:solidFill>
            </a:endParaRPr>
          </a:p>
        </p:txBody>
      </p:sp>
      <p:pic>
        <p:nvPicPr>
          <p:cNvPr id="5" name="Picture 4" descr="A picture containing transport, wheel, weapon&#10;&#10;Description generated with very high confidence">
            <a:extLst>
              <a:ext uri="{FF2B5EF4-FFF2-40B4-BE49-F238E27FC236}">
                <a16:creationId xmlns:a16="http://schemas.microsoft.com/office/drawing/2014/main" id="{87A7E1BC-08EA-4A45-A0EB-D76B358BD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54" y="456019"/>
            <a:ext cx="1193432" cy="685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7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9C4CEB-CF88-449A-AF4D-AFE9FA10C8D6}"/>
              </a:ext>
            </a:extLst>
          </p:cNvPr>
          <p:cNvSpPr/>
          <p:nvPr/>
        </p:nvSpPr>
        <p:spPr>
          <a:xfrm>
            <a:off x="1934307" y="414992"/>
            <a:ext cx="8314007" cy="5985803"/>
          </a:xfrm>
          <a:prstGeom prst="roundRect">
            <a:avLst/>
          </a:prstGeom>
          <a:solidFill>
            <a:srgbClr val="48A2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44598-40BE-46A1-B4BD-95D66CAF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07" y="673984"/>
            <a:ext cx="8314007" cy="9733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 –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3614-EB6B-42E1-8C44-AFE78B0B6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4811" y="1490218"/>
            <a:ext cx="7272997" cy="4551852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>
                <a:highlight>
                  <a:srgbClr val="FFFFCC"/>
                </a:highlight>
              </a:rPr>
              <a:t>“Organization is the foundation of the company that enables it to thrive”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CC"/>
                </a:solidFill>
              </a:rPr>
              <a:t>It is the </a:t>
            </a:r>
            <a:r>
              <a:rPr lang="en-US" sz="2200" u="sng" dirty="0">
                <a:solidFill>
                  <a:srgbClr val="0000CC"/>
                </a:solidFill>
              </a:rPr>
              <a:t>least appreciated Engine</a:t>
            </a:r>
            <a:r>
              <a:rPr lang="en-US" sz="2200" dirty="0">
                <a:solidFill>
                  <a:srgbClr val="0000CC"/>
                </a:solidFill>
              </a:rPr>
              <a:t>, but the foundation of all the others!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</a:rPr>
              <a:t>Imagine society without organization! Same with business.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CC"/>
                </a:solidFill>
              </a:rPr>
              <a:t>The greater and more perfectly their organization, the more likely the other aspects of the firm will thrive.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Intel Experience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CC"/>
                </a:solidFill>
              </a:rPr>
              <a:t>Most fast-paced companies lack organization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Consulting &amp; training experience with fast growing companies bears this out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picture containing transport, wheel, weapon&#10;&#10;Description generated with very high confidence">
            <a:extLst>
              <a:ext uri="{FF2B5EF4-FFF2-40B4-BE49-F238E27FC236}">
                <a16:creationId xmlns:a16="http://schemas.microsoft.com/office/drawing/2014/main" id="{77CE5A4E-9CF3-4B63-9CFC-FCFC364EF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97" y="278983"/>
            <a:ext cx="1449416" cy="8324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10BC1C0-D9D5-49BD-A52E-7A0BBD0B1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85" y="4398557"/>
            <a:ext cx="759251" cy="503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8025912A-8B03-4D3A-AFF9-7EA10CC72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91" y="5232703"/>
            <a:ext cx="675728" cy="6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9C4CEB-CF88-449A-AF4D-AFE9FA10C8D6}"/>
              </a:ext>
            </a:extLst>
          </p:cNvPr>
          <p:cNvSpPr/>
          <p:nvPr/>
        </p:nvSpPr>
        <p:spPr>
          <a:xfrm>
            <a:off x="1934307" y="414992"/>
            <a:ext cx="8314007" cy="5985803"/>
          </a:xfrm>
          <a:prstGeom prst="roundRect">
            <a:avLst/>
          </a:prstGeom>
          <a:solidFill>
            <a:srgbClr val="48A2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44598-40BE-46A1-B4BD-95D66CAF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07" y="673984"/>
            <a:ext cx="8314007" cy="9733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Chrysler: 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Revamping Organizational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3614-EB6B-42E1-8C44-AFE78B0B6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4811" y="1490218"/>
            <a:ext cx="7272997" cy="4551852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/>
              <a:t>Chrysler Debacle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/>
              <a:t>Lee Iacocca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/>
              <a:t>Turned around company by revamping the Organizational parts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/>
              <a:t>Revamped Structure, of firm -  Managerial Jobs, Duties, Activities, Systems, et al - turning company around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CC"/>
                </a:solidFill>
              </a:rPr>
              <a:t>Paid off loan from government within a year!, and thrived.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CC"/>
                </a:solidFill>
              </a:rPr>
              <a:t>Perhaps greatest turnaround story in business history!</a:t>
            </a:r>
            <a:endParaRPr lang="en-US" sz="2000" b="1" dirty="0">
              <a:solidFill>
                <a:srgbClr val="0000CC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picture containing transport, wheel, weapon&#10;&#10;Description generated with very high confidence">
            <a:extLst>
              <a:ext uri="{FF2B5EF4-FFF2-40B4-BE49-F238E27FC236}">
                <a16:creationId xmlns:a16="http://schemas.microsoft.com/office/drawing/2014/main" id="{77CE5A4E-9CF3-4B63-9CFC-FCFC364EF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97" y="278983"/>
            <a:ext cx="1449416" cy="8324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person standing in front of a car&#10;&#10;Description generated with very high confidence">
            <a:extLst>
              <a:ext uri="{FF2B5EF4-FFF2-40B4-BE49-F238E27FC236}">
                <a16:creationId xmlns:a16="http://schemas.microsoft.com/office/drawing/2014/main" id="{9B4F2E4B-67B7-4574-BCA0-C73AE6ED3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02" y="1519269"/>
            <a:ext cx="1671765" cy="1308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99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56EC31-6901-45D5-ABA7-BDF1DD8DCC52}"/>
              </a:ext>
            </a:extLst>
          </p:cNvPr>
          <p:cNvSpPr/>
          <p:nvPr/>
        </p:nvSpPr>
        <p:spPr>
          <a:xfrm>
            <a:off x="2715065" y="955444"/>
            <a:ext cx="6865034" cy="49676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E8822-4915-4E1B-8E61-D7C5E424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248" y="1975900"/>
            <a:ext cx="8647502" cy="520505"/>
          </a:xfrm>
        </p:spPr>
        <p:txBody>
          <a:bodyPr>
            <a:normAutofit fontScale="90000"/>
          </a:bodyPr>
          <a:lstStyle/>
          <a:p>
            <a:pPr algn="ctr">
              <a:buFontTx/>
              <a:buNone/>
            </a:pPr>
            <a:r>
              <a:rPr lang="en-US" sz="40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Infinite-Like Success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18618-1C72-42E2-84FC-025D1B30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758" y="2781278"/>
            <a:ext cx="6305647" cy="2437227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They are all </a:t>
            </a:r>
            <a:r>
              <a:rPr lang="en-US" sz="2400" b="1" u="sng" dirty="0"/>
              <a:t>extremely successful companies</a:t>
            </a:r>
          </a:p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They have created successes that seem to </a:t>
            </a:r>
            <a:r>
              <a:rPr lang="en-US" sz="2400" b="1" u="sng" dirty="0"/>
              <a:t>defy what is possible</a:t>
            </a:r>
          </a:p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Several are reaching </a:t>
            </a:r>
            <a:r>
              <a:rPr lang="en-US" sz="2400" b="1" dirty="0">
                <a:solidFill>
                  <a:srgbClr val="FF0000"/>
                </a:solidFill>
              </a:rPr>
              <a:t>$1 Trillion</a:t>
            </a:r>
            <a:r>
              <a:rPr lang="en-US" sz="2400" b="1" dirty="0"/>
              <a:t> in valuation!</a:t>
            </a:r>
          </a:p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It seems like they are becoming </a:t>
            </a:r>
            <a:r>
              <a:rPr lang="en-US" sz="2400" b="1" dirty="0">
                <a:solidFill>
                  <a:srgbClr val="0000CC"/>
                </a:solidFill>
                <a:highlight>
                  <a:srgbClr val="FFFFCC"/>
                </a:highlight>
              </a:rPr>
              <a:t>Infinite-like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C349D-BC00-4744-962C-E5D9C2765CB3}"/>
              </a:ext>
            </a:extLst>
          </p:cNvPr>
          <p:cNvSpPr txBox="1"/>
          <p:nvPr/>
        </p:nvSpPr>
        <p:spPr>
          <a:xfrm flipV="1">
            <a:off x="5064216" y="885684"/>
            <a:ext cx="2166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99"/>
                </a:solidFill>
              </a:rPr>
              <a:t>∞</a:t>
            </a:r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4E2C364-D400-46C4-BF28-0A3D518BB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77" y="983488"/>
            <a:ext cx="1192161" cy="865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47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793D65-7F77-4856-B464-7C7BCC928068}"/>
              </a:ext>
            </a:extLst>
          </p:cNvPr>
          <p:cNvSpPr/>
          <p:nvPr/>
        </p:nvSpPr>
        <p:spPr>
          <a:xfrm>
            <a:off x="2351649" y="576769"/>
            <a:ext cx="7526217" cy="56833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65A8F-6759-4F63-83E4-25AE17BA0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74" y="647114"/>
            <a:ext cx="7765366" cy="92902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Engine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F996CDD-7E35-4920-87A8-65787582DC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231300"/>
              </p:ext>
            </p:extLst>
          </p:nvPr>
        </p:nvGraphicFramePr>
        <p:xfrm>
          <a:off x="2712615" y="1737756"/>
          <a:ext cx="6766768" cy="40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9B12DFA-0536-4CA3-8CB8-8DE71EE056D7}"/>
              </a:ext>
            </a:extLst>
          </p:cNvPr>
          <p:cNvSpPr/>
          <p:nvPr/>
        </p:nvSpPr>
        <p:spPr>
          <a:xfrm>
            <a:off x="6976876" y="2537373"/>
            <a:ext cx="1112047" cy="3215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41B23C2C-45F8-4D02-A1DB-9B00FCFEB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18" y="414997"/>
            <a:ext cx="1612884" cy="929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8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336A08-5139-4DBB-9E91-D0F3B96F732A}"/>
              </a:ext>
            </a:extLst>
          </p:cNvPr>
          <p:cNvSpPr/>
          <p:nvPr/>
        </p:nvSpPr>
        <p:spPr>
          <a:xfrm>
            <a:off x="1772530" y="450176"/>
            <a:ext cx="8595360" cy="5964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25F9A-8C80-4168-8587-3879CE70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530" y="501970"/>
            <a:ext cx="8595360" cy="60554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Aspects of PEOPLE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31105-6727-4B97-85A5-6CCDBB28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086" y="1174635"/>
            <a:ext cx="8004517" cy="4839286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US" sz="2400" b="1" dirty="0"/>
            </a:br>
            <a:r>
              <a:rPr lang="en-US" sz="2200" b="1" dirty="0"/>
              <a:t>PEOPLE are the individuals who will develop, sell, and support the products and services, utilizing their talents, skills, and ideas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</a:rPr>
              <a:t>The key aspects of this engine are-</a:t>
            </a:r>
          </a:p>
          <a:p>
            <a:pPr marL="171450" lvl="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srgbClr val="008000"/>
                </a:solidFill>
              </a:rPr>
              <a:t>Awareness of staff of the aspirations and goals</a:t>
            </a:r>
            <a:r>
              <a:rPr lang="en-US" sz="2200" b="1" dirty="0">
                <a:solidFill>
                  <a:srgbClr val="008000"/>
                </a:solidFill>
              </a:rPr>
              <a:t> of the company, and their motivation to carry them out</a:t>
            </a:r>
            <a:endParaRPr lang="en-US" sz="2200" dirty="0">
              <a:solidFill>
                <a:srgbClr val="008000"/>
              </a:solidFill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srgbClr val="008000"/>
                </a:solidFill>
              </a:rPr>
              <a:t>Productivity of people</a:t>
            </a:r>
            <a:r>
              <a:rPr lang="en-US" sz="2200" b="1" dirty="0">
                <a:solidFill>
                  <a:srgbClr val="008000"/>
                </a:solidFill>
              </a:rPr>
              <a:t> in their work</a:t>
            </a:r>
            <a:endParaRPr lang="en-US" sz="2200" dirty="0">
              <a:solidFill>
                <a:srgbClr val="008000"/>
              </a:solidFill>
            </a:endParaRPr>
          </a:p>
          <a:p>
            <a:pPr marL="171450" lvl="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8000"/>
                </a:solidFill>
              </a:rPr>
              <a:t>Level of </a:t>
            </a:r>
            <a:r>
              <a:rPr lang="en-US" sz="2200" b="1" u="sng" dirty="0">
                <a:solidFill>
                  <a:srgbClr val="008000"/>
                </a:solidFill>
              </a:rPr>
              <a:t>freedom, individuality, and feedback</a:t>
            </a:r>
            <a:r>
              <a:rPr lang="en-US" sz="2200" b="1" dirty="0">
                <a:solidFill>
                  <a:srgbClr val="008000"/>
                </a:solidFill>
              </a:rPr>
              <a:t> of the staff</a:t>
            </a:r>
          </a:p>
          <a:p>
            <a:pPr marL="457200" lvl="1" indent="0"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FF0000"/>
                </a:solidFill>
              </a:rPr>
              <a:t>Google’s freedom and individuality</a:t>
            </a:r>
            <a:endParaRPr lang="en-US" sz="2000" dirty="0">
              <a:solidFill>
                <a:srgbClr val="FF0000"/>
              </a:solidFill>
            </a:endParaRPr>
          </a:p>
          <a:p>
            <a:pPr marL="171450" lvl="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8000"/>
                </a:solidFill>
              </a:rPr>
              <a:t>Level of </a:t>
            </a:r>
            <a:r>
              <a:rPr lang="en-US" sz="2200" b="1" u="sng" dirty="0">
                <a:solidFill>
                  <a:srgbClr val="008000"/>
                </a:solidFill>
              </a:rPr>
              <a:t>well-being</a:t>
            </a:r>
            <a:r>
              <a:rPr lang="en-US" sz="2200" b="1" dirty="0">
                <a:solidFill>
                  <a:srgbClr val="008000"/>
                </a:solidFill>
              </a:rPr>
              <a:t>, </a:t>
            </a:r>
            <a:r>
              <a:rPr lang="en-US" sz="2200" b="1" u="sng" dirty="0">
                <a:solidFill>
                  <a:srgbClr val="008000"/>
                </a:solidFill>
              </a:rPr>
              <a:t>devoid of stress </a:t>
            </a:r>
            <a:r>
              <a:rPr lang="en-US" sz="2200" b="1" dirty="0">
                <a:solidFill>
                  <a:srgbClr val="008000"/>
                </a:solidFill>
              </a:rPr>
              <a:t>of people in their work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8000"/>
                </a:solidFill>
              </a:rPr>
              <a:t>Level </a:t>
            </a:r>
            <a:r>
              <a:rPr lang="en-US" sz="2200" b="1" u="sng" dirty="0">
                <a:solidFill>
                  <a:srgbClr val="008000"/>
                </a:solidFill>
              </a:rPr>
              <a:t>enthusiasm and job satisfaction</a:t>
            </a:r>
            <a:r>
              <a:rPr lang="en-US" sz="2200" b="1" dirty="0">
                <a:solidFill>
                  <a:srgbClr val="008000"/>
                </a:solidFill>
              </a:rPr>
              <a:t> of the staff</a:t>
            </a:r>
            <a:endParaRPr lang="en-US" sz="2200" dirty="0">
              <a:solidFill>
                <a:srgbClr val="008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DA6AC-181F-462B-A9C3-3943794C7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86" y="4252515"/>
            <a:ext cx="756359" cy="503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6CF688A2-5127-449E-968E-4A3497263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7" y="501970"/>
            <a:ext cx="1612884" cy="929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0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F188D0-4BF1-4380-816F-3AB341EA1685}"/>
              </a:ext>
            </a:extLst>
          </p:cNvPr>
          <p:cNvSpPr/>
          <p:nvPr/>
        </p:nvSpPr>
        <p:spPr>
          <a:xfrm>
            <a:off x="2215659" y="548634"/>
            <a:ext cx="7638756" cy="57396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65A8F-6759-4F63-83E4-25AE17BA0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45" y="759269"/>
            <a:ext cx="8018585" cy="92902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Engine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8562B87-2FA0-4CA9-944C-E890CF4E6D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589959"/>
              </p:ext>
            </p:extLst>
          </p:nvPr>
        </p:nvGraphicFramePr>
        <p:xfrm>
          <a:off x="2647323" y="1787097"/>
          <a:ext cx="6766768" cy="40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20D2FCE-4A74-46D8-B760-25529BA0F141}"/>
              </a:ext>
            </a:extLst>
          </p:cNvPr>
          <p:cNvSpPr/>
          <p:nvPr/>
        </p:nvSpPr>
        <p:spPr>
          <a:xfrm>
            <a:off x="8078846" y="2619529"/>
            <a:ext cx="1173707" cy="3215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BD1E6CCC-DDA9-47C0-A3EA-8AF4C95C8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23" y="569742"/>
            <a:ext cx="1389000" cy="930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7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F1A052-DB24-43C3-8EF3-8A6BCF0D221A}"/>
              </a:ext>
            </a:extLst>
          </p:cNvPr>
          <p:cNvSpPr/>
          <p:nvPr/>
        </p:nvSpPr>
        <p:spPr>
          <a:xfrm>
            <a:off x="2053883" y="576777"/>
            <a:ext cx="8159262" cy="56974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39671-962A-4C52-A175-A00A09D8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323" y="696352"/>
            <a:ext cx="8764173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Aspects of CAPITAL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DAF2-984E-4498-820E-6FE8676AC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966" y="1532456"/>
            <a:ext cx="7624690" cy="4277504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/>
              <a:t>CAPITAL </a:t>
            </a:r>
            <a:r>
              <a:rPr lang="en-US" sz="2200" dirty="0"/>
              <a:t>is the money needed to keep operations running and people paid so the plan of selling products services to the market through the organization can be achieved.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</a:rPr>
              <a:t>The key aspects of this engine are-</a:t>
            </a:r>
          </a:p>
          <a:p>
            <a:pPr marL="171450" lvl="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8000"/>
                </a:solidFill>
              </a:rPr>
              <a:t>The degree to which the company </a:t>
            </a:r>
            <a:r>
              <a:rPr lang="en-US" sz="2200" b="1" u="sng" dirty="0">
                <a:solidFill>
                  <a:srgbClr val="008000"/>
                </a:solidFill>
              </a:rPr>
              <a:t>utilizes all possible sources of capital </a:t>
            </a:r>
            <a:r>
              <a:rPr lang="en-US" sz="2200" b="1" dirty="0">
                <a:solidFill>
                  <a:srgbClr val="008000"/>
                </a:solidFill>
              </a:rPr>
              <a:t>from banks, suppliers’ credit, financial markets, etc.</a:t>
            </a:r>
            <a:endParaRPr lang="en-US" sz="2200" dirty="0">
              <a:solidFill>
                <a:srgbClr val="008000"/>
              </a:solidFill>
            </a:endParaRPr>
          </a:p>
          <a:p>
            <a:pPr marL="171450" lvl="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8000"/>
                </a:solidFill>
              </a:rPr>
              <a:t>How </a:t>
            </a:r>
            <a:r>
              <a:rPr lang="en-US" sz="2200" b="1" u="sng" dirty="0">
                <a:solidFill>
                  <a:srgbClr val="008000"/>
                </a:solidFill>
              </a:rPr>
              <a:t>up-to-date accounts </a:t>
            </a:r>
            <a:r>
              <a:rPr lang="en-US" sz="2200" b="1" dirty="0">
                <a:solidFill>
                  <a:srgbClr val="008000"/>
                </a:solidFill>
              </a:rPr>
              <a:t>are, including payable and receivables, inventory status, cost accounting indicators, etc.</a:t>
            </a:r>
            <a:endParaRPr lang="en-US" sz="2200" dirty="0">
              <a:solidFill>
                <a:srgbClr val="008000"/>
              </a:solidFill>
            </a:endParaRPr>
          </a:p>
          <a:p>
            <a:pPr marL="171450" lvl="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8000"/>
                </a:solidFill>
              </a:rPr>
              <a:t>The degree to which </a:t>
            </a:r>
            <a:r>
              <a:rPr lang="en-US" sz="2200" b="1" u="sng" dirty="0">
                <a:solidFill>
                  <a:srgbClr val="008000"/>
                </a:solidFill>
              </a:rPr>
              <a:t>budgets are created and maintained</a:t>
            </a:r>
            <a:endParaRPr lang="en-US" sz="2200" u="sng" dirty="0">
              <a:solidFill>
                <a:srgbClr val="008000"/>
              </a:solidFill>
            </a:endParaRPr>
          </a:p>
          <a:p>
            <a:pPr marL="171450" lvl="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8000"/>
                </a:solidFill>
              </a:rPr>
              <a:t>The degree to which the company </a:t>
            </a:r>
            <a:r>
              <a:rPr lang="en-US" sz="2200" b="1" u="sng" dirty="0">
                <a:solidFill>
                  <a:srgbClr val="008000"/>
                </a:solidFill>
              </a:rPr>
              <a:t>minimizes costs</a:t>
            </a:r>
            <a:r>
              <a:rPr lang="en-US" sz="2200" b="1" dirty="0">
                <a:solidFill>
                  <a:srgbClr val="008000"/>
                </a:solidFill>
              </a:rPr>
              <a:t>, </a:t>
            </a:r>
            <a:r>
              <a:rPr lang="en-US" sz="2200" b="1" u="sng" dirty="0">
                <a:solidFill>
                  <a:srgbClr val="008000"/>
                </a:solidFill>
              </a:rPr>
              <a:t>eliminates waste</a:t>
            </a:r>
            <a:r>
              <a:rPr lang="en-US" sz="2200" b="1" dirty="0">
                <a:solidFill>
                  <a:srgbClr val="008000"/>
                </a:solidFill>
              </a:rPr>
              <a:t>, and makes all </a:t>
            </a:r>
            <a:r>
              <a:rPr lang="en-US" sz="2200" b="1" u="sng" dirty="0">
                <a:solidFill>
                  <a:srgbClr val="008000"/>
                </a:solidFill>
              </a:rPr>
              <a:t>systems more efficient</a:t>
            </a:r>
            <a:r>
              <a:rPr lang="en-US" sz="2200" b="1" dirty="0">
                <a:solidFill>
                  <a:srgbClr val="008000"/>
                </a:solidFill>
              </a:rPr>
              <a:t>.</a:t>
            </a:r>
            <a:endParaRPr lang="en-US" sz="2200" dirty="0">
              <a:solidFill>
                <a:srgbClr val="008000"/>
              </a:solidFill>
            </a:endParaRPr>
          </a:p>
        </p:txBody>
      </p:sp>
      <p:pic>
        <p:nvPicPr>
          <p:cNvPr id="4" name="Picture 3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6FB210C2-C840-4C3F-AE7A-77D1F7D77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32" y="446250"/>
            <a:ext cx="1403067" cy="940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84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694FDD-A294-4417-B4D6-924D4BE19D07}"/>
              </a:ext>
            </a:extLst>
          </p:cNvPr>
          <p:cNvSpPr/>
          <p:nvPr/>
        </p:nvSpPr>
        <p:spPr>
          <a:xfrm>
            <a:off x="2011683" y="464224"/>
            <a:ext cx="7992680" cy="5324438"/>
          </a:xfrm>
          <a:prstGeom prst="roundRect">
            <a:avLst/>
          </a:prstGeom>
          <a:solidFill>
            <a:srgbClr val="48A2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858A7-6963-40FB-9105-2FAD45F7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51" y="1784754"/>
            <a:ext cx="2309104" cy="831837"/>
          </a:xfrm>
        </p:spPr>
        <p:txBody>
          <a:bodyPr>
            <a:normAutofit fontScale="90000"/>
          </a:bodyPr>
          <a:lstStyle/>
          <a:p>
            <a:pPr algn="ctr">
              <a:buFontTx/>
              <a:buNone/>
            </a:pPr>
            <a:r>
              <a:rPr lang="en-US" sz="27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 Bezos’ </a:t>
            </a:r>
            <a:br>
              <a:rPr lang="en-US" sz="27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Money Values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1CF39-BF43-4E4C-9AEE-A72ECF765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855" y="1041202"/>
            <a:ext cx="5259311" cy="4248243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274320" indent="-27432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74320" indent="-27432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Jeff Bezos is head of Amazon, largest e-commerce company in the world</a:t>
            </a:r>
          </a:p>
          <a:p>
            <a:pPr marL="274320" indent="-27432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Nearing $1Trillion in valuation</a:t>
            </a:r>
          </a:p>
          <a:p>
            <a:pPr marL="274320" indent="-27432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CC"/>
                </a:solidFill>
              </a:rPr>
              <a:t>Yet company made no profits until 3 years ago!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b="1" dirty="0"/>
              <a:t>--Money was reinvested in better products and services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b="1" dirty="0"/>
              <a:t>--To create lower costs for the user</a:t>
            </a:r>
          </a:p>
          <a:p>
            <a:pPr marL="274320" indent="-27432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CC"/>
                </a:solidFill>
              </a:rPr>
              <a:t>He shunned short-term profits, and now has ½ a trillion dollars in his pocket!</a:t>
            </a:r>
          </a:p>
          <a:p>
            <a:pPr marL="274320" indent="-27432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Valued </a:t>
            </a:r>
            <a:r>
              <a:rPr lang="en-US" sz="2000" b="1" u="sng" dirty="0">
                <a:solidFill>
                  <a:srgbClr val="FF0000"/>
                </a:solidFill>
              </a:rPr>
              <a:t>Growth</a:t>
            </a:r>
            <a:r>
              <a:rPr lang="en-US" sz="2000" b="1" dirty="0">
                <a:solidFill>
                  <a:srgbClr val="FF0000"/>
                </a:solidFill>
              </a:rPr>
              <a:t> over Profits</a:t>
            </a:r>
          </a:p>
          <a:p>
            <a:pPr marL="274320" indent="-27432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Power of “Values” </a:t>
            </a:r>
            <a:r>
              <a:rPr lang="en-US" sz="2000" dirty="0">
                <a:solidFill>
                  <a:srgbClr val="FF0000"/>
                </a:solidFill>
              </a:rPr>
              <a:t>(next) </a:t>
            </a:r>
          </a:p>
          <a:p>
            <a:pPr marL="274320" indent="-27432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6" name="Picture 5" descr="A person wearing a black shirt&#10;&#10;Description generated with very high confidence">
            <a:extLst>
              <a:ext uri="{FF2B5EF4-FFF2-40B4-BE49-F238E27FC236}">
                <a16:creationId xmlns:a16="http://schemas.microsoft.com/office/drawing/2014/main" id="{0536987B-5286-45C0-9B87-E30B46F18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92" y="2729189"/>
            <a:ext cx="1399621" cy="1399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690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AFAE39-3348-44D9-879A-A3D3A9AE78FC}"/>
              </a:ext>
            </a:extLst>
          </p:cNvPr>
          <p:cNvSpPr/>
          <p:nvPr/>
        </p:nvSpPr>
        <p:spPr>
          <a:xfrm>
            <a:off x="2335236" y="829995"/>
            <a:ext cx="7343336" cy="4979963"/>
          </a:xfrm>
          <a:prstGeom prst="roundRect">
            <a:avLst/>
          </a:prstGeom>
          <a:solidFill>
            <a:srgbClr val="4CAA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4D387-D2B6-4DD9-A4FF-E2099C0B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36" y="2574391"/>
            <a:ext cx="7343337" cy="1350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4: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VALUES</a:t>
            </a:r>
            <a:endParaRPr lang="en-US" b="1" dirty="0">
              <a:solidFill>
                <a:srgbClr val="FFFFCC"/>
              </a:solidFill>
            </a:endParaRPr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97ADD359-1A6F-4E9E-8A7C-BB7E93BB4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23" y="1291371"/>
            <a:ext cx="1712962" cy="11398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61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F1A052-DB24-43C3-8EF3-8A6BCF0D221A}"/>
              </a:ext>
            </a:extLst>
          </p:cNvPr>
          <p:cNvSpPr/>
          <p:nvPr/>
        </p:nvSpPr>
        <p:spPr>
          <a:xfrm>
            <a:off x="1955409" y="745591"/>
            <a:ext cx="8342142" cy="5347911"/>
          </a:xfrm>
          <a:prstGeom prst="roundRect">
            <a:avLst/>
          </a:prstGeom>
          <a:solidFill>
            <a:srgbClr val="4CAA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39671-962A-4C52-A175-A00A09D8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47" y="933314"/>
            <a:ext cx="8670388" cy="43424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Steve Jobs’ Journey to India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DAF2-984E-4498-820E-6FE8676AC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965" y="1583384"/>
            <a:ext cx="7652825" cy="4212507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/>
              <a:t>He went searching for spiritual truth in India.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CC"/>
                </a:solidFill>
              </a:rPr>
              <a:t>However, through difficulties he encountered, it steeled him to come back, to focus, and “</a:t>
            </a:r>
            <a:r>
              <a:rPr lang="en-US" sz="2200" b="1" u="sng" dirty="0">
                <a:solidFill>
                  <a:srgbClr val="0000CC"/>
                </a:solidFill>
              </a:rPr>
              <a:t>change the world</a:t>
            </a:r>
            <a:r>
              <a:rPr lang="en-US" sz="2200" b="1" dirty="0">
                <a:solidFill>
                  <a:srgbClr val="0000CC"/>
                </a:solidFill>
              </a:rPr>
              <a:t>”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CC"/>
                </a:solidFill>
              </a:rPr>
              <a:t>He wanted to be like great inventor Thomas Edison of the modern times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CC"/>
                </a:solidFill>
              </a:rPr>
              <a:t>“Change the world” was the dominating value that guided his life, and career.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CC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200" b="1" dirty="0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ACD34523-6949-4061-80BC-5D9EB95A9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70" y="711759"/>
            <a:ext cx="1299247" cy="864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group of people walking down a street&#10;&#10;Description generated with very high confidence">
            <a:extLst>
              <a:ext uri="{FF2B5EF4-FFF2-40B4-BE49-F238E27FC236}">
                <a16:creationId xmlns:a16="http://schemas.microsoft.com/office/drawing/2014/main" id="{1C1300B2-BDF9-4E75-AE64-C3C6C0A1B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15" y="1709993"/>
            <a:ext cx="1426699" cy="1426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9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F1A052-DB24-43C3-8EF3-8A6BCF0D221A}"/>
              </a:ext>
            </a:extLst>
          </p:cNvPr>
          <p:cNvSpPr/>
          <p:nvPr/>
        </p:nvSpPr>
        <p:spPr>
          <a:xfrm>
            <a:off x="1955409" y="745591"/>
            <a:ext cx="8342142" cy="5347911"/>
          </a:xfrm>
          <a:prstGeom prst="roundRect">
            <a:avLst/>
          </a:prstGeom>
          <a:solidFill>
            <a:srgbClr val="4CAA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39671-962A-4C52-A175-A00A09D8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47" y="933314"/>
            <a:ext cx="8670388" cy="43424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The Nature of Core Business Values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DAF2-984E-4498-820E-6FE8676AC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965" y="1583384"/>
            <a:ext cx="7652825" cy="4212507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/>
              <a:t>Then what are Values?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FF0000"/>
                </a:solidFill>
              </a:rPr>
              <a:t>They are our deepest beliefs about life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CC"/>
                </a:solidFill>
              </a:rPr>
              <a:t>For a company a value is a belief, a mission, or a philosophy that is really meaningful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/>
              <a:t>An example of a core business value is: "Customer Satisfaction"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/>
              <a:t>Another example is "Being Ethical and Truthful.“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/>
              <a:t>The companies with the greatest success deeply subscribe to several values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200" b="1" dirty="0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ACD34523-6949-4061-80BC-5D9EB95A9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70" y="711759"/>
            <a:ext cx="1299247" cy="864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0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F1A052-DB24-43C3-8EF3-8A6BCF0D221A}"/>
              </a:ext>
            </a:extLst>
          </p:cNvPr>
          <p:cNvSpPr/>
          <p:nvPr/>
        </p:nvSpPr>
        <p:spPr>
          <a:xfrm>
            <a:off x="1913205" y="759659"/>
            <a:ext cx="8314006" cy="5347911"/>
          </a:xfrm>
          <a:prstGeom prst="roundRect">
            <a:avLst/>
          </a:prstGeom>
          <a:solidFill>
            <a:srgbClr val="4CAA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39671-962A-4C52-A175-A00A09D8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381" y="947382"/>
            <a:ext cx="8346830" cy="43424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Companies Subscribing to Values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DAF2-984E-4498-820E-6FE8676AC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761" y="1597452"/>
            <a:ext cx="7652825" cy="4212507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74320" indent="-274320"/>
            <a:r>
              <a:rPr lang="en-US" sz="2400" b="1" dirty="0">
                <a:solidFill>
                  <a:srgbClr val="FF0000"/>
                </a:solidFill>
              </a:rPr>
              <a:t>Apple</a:t>
            </a:r>
            <a:r>
              <a:rPr lang="en-US" sz="2400" dirty="0"/>
              <a:t> belief in the values of </a:t>
            </a:r>
            <a:r>
              <a:rPr lang="en-US" sz="2400" dirty="0">
                <a:solidFill>
                  <a:srgbClr val="0000CC"/>
                </a:solidFill>
              </a:rPr>
              <a:t>Ease of Use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CC"/>
                </a:solidFill>
              </a:rPr>
              <a:t>Service to Society</a:t>
            </a:r>
            <a:r>
              <a:rPr lang="en-US" sz="2400" dirty="0"/>
              <a:t> </a:t>
            </a:r>
          </a:p>
          <a:p>
            <a:pPr marL="731520" lvl="1" indent="-274320">
              <a:spcAft>
                <a:spcPts val="500"/>
              </a:spcAft>
            </a:pPr>
            <a:r>
              <a:rPr lang="en-US" sz="2000" dirty="0"/>
              <a:t>Apple created user friendly Mac and then IPhone, overcoming people's fear of technology.</a:t>
            </a:r>
          </a:p>
          <a:p>
            <a:pPr marL="274320" indent="-274320"/>
            <a:r>
              <a:rPr lang="en-US" sz="2400" b="1" dirty="0">
                <a:solidFill>
                  <a:srgbClr val="FF0000"/>
                </a:solidFill>
              </a:rPr>
              <a:t>Marriott's</a:t>
            </a:r>
            <a:r>
              <a:rPr lang="en-US" sz="2400" dirty="0"/>
              <a:t> values of </a:t>
            </a:r>
            <a:r>
              <a:rPr lang="en-US" sz="2400" dirty="0">
                <a:solidFill>
                  <a:srgbClr val="0000CC"/>
                </a:solidFill>
              </a:rPr>
              <a:t>Systemization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CC"/>
                </a:solidFill>
              </a:rPr>
              <a:t>Standardization</a:t>
            </a:r>
          </a:p>
          <a:p>
            <a:pPr marL="731520" lvl="1" indent="-274320">
              <a:spcAft>
                <a:spcPts val="500"/>
              </a:spcAft>
            </a:pPr>
            <a:r>
              <a:rPr lang="en-US" sz="2000" dirty="0"/>
              <a:t>Enabled it to seamlessly </a:t>
            </a:r>
            <a:r>
              <a:rPr lang="en-US" sz="2000" u="sng" dirty="0"/>
              <a:t>duplicate</a:t>
            </a:r>
            <a:r>
              <a:rPr lang="en-US" sz="2000" dirty="0"/>
              <a:t> its standard model hotel hundreds of times across the country </a:t>
            </a:r>
          </a:p>
          <a:p>
            <a:pPr marL="274320" indent="-274320"/>
            <a:r>
              <a:rPr lang="en-US" sz="2400" b="1" dirty="0">
                <a:solidFill>
                  <a:srgbClr val="FF0000"/>
                </a:solidFill>
              </a:rPr>
              <a:t>Google</a:t>
            </a:r>
            <a:r>
              <a:rPr lang="en-US" sz="2400" dirty="0"/>
              <a:t> valuing </a:t>
            </a:r>
            <a:r>
              <a:rPr lang="en-US" sz="2400" dirty="0">
                <a:solidFill>
                  <a:srgbClr val="0000CC"/>
                </a:solidFill>
              </a:rPr>
              <a:t>Individuality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CC"/>
                </a:solidFill>
              </a:rPr>
              <a:t>Experimentation</a:t>
            </a:r>
          </a:p>
          <a:p>
            <a:pPr marL="731520" lvl="1" indent="-274320"/>
            <a:r>
              <a:rPr lang="en-US" sz="2000" dirty="0"/>
              <a:t>Eg encouraging employees to work on their own projects that have nothing to do with Google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200" b="1" dirty="0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ACD34523-6949-4061-80BC-5D9EB95A9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66" y="725827"/>
            <a:ext cx="1299247" cy="864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3C0B89-8376-4B37-B3D1-1C65A8879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61" y="1992839"/>
            <a:ext cx="568279" cy="613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416CEF-E9FE-4AFA-86A7-475494914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21" y="4632343"/>
            <a:ext cx="756359" cy="503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539B52A-7AFB-443A-8636-DAFA63CE0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81" y="3443068"/>
            <a:ext cx="775838" cy="503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2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F1A052-DB24-43C3-8EF3-8A6BCF0D221A}"/>
              </a:ext>
            </a:extLst>
          </p:cNvPr>
          <p:cNvSpPr/>
          <p:nvPr/>
        </p:nvSpPr>
        <p:spPr>
          <a:xfrm>
            <a:off x="1955409" y="745591"/>
            <a:ext cx="8342142" cy="5347911"/>
          </a:xfrm>
          <a:prstGeom prst="roundRect">
            <a:avLst/>
          </a:prstGeom>
          <a:solidFill>
            <a:srgbClr val="4CAA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39671-962A-4C52-A175-A00A09D8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47" y="933314"/>
            <a:ext cx="8670388" cy="43424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Applying Values to 5 Engines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DAF2-984E-4498-820E-6FE8676AC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965" y="1583384"/>
            <a:ext cx="7652825" cy="4212507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/>
              <a:t>The most powerful way to energize each of the 5 Engines is by applying </a:t>
            </a:r>
            <a:r>
              <a:rPr lang="en-US" sz="2200" b="1" dirty="0">
                <a:solidFill>
                  <a:srgbClr val="0000CC"/>
                </a:solidFill>
              </a:rPr>
              <a:t>Core Business Values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/>
              <a:t>Eg the value of </a:t>
            </a:r>
            <a:r>
              <a:rPr lang="en-US" sz="2200" b="1" dirty="0">
                <a:solidFill>
                  <a:srgbClr val="FF0000"/>
                </a:solidFill>
              </a:rPr>
              <a:t>Customer Delight</a:t>
            </a:r>
            <a:r>
              <a:rPr lang="en-US" sz="2200" b="1" dirty="0"/>
              <a:t> energizes the Market engine </a:t>
            </a:r>
            <a:r>
              <a:rPr lang="en-US" sz="2200" dirty="0"/>
              <a:t>(company doing everything it can to support the needs of their customers)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/>
              <a:t>The value of </a:t>
            </a:r>
            <a:r>
              <a:rPr lang="en-US" sz="2200" b="1" dirty="0">
                <a:solidFill>
                  <a:srgbClr val="FF0000"/>
                </a:solidFill>
              </a:rPr>
              <a:t>Reliability</a:t>
            </a:r>
            <a:r>
              <a:rPr lang="en-US" sz="2200" b="1" dirty="0"/>
              <a:t> can energize </a:t>
            </a:r>
            <a:r>
              <a:rPr lang="en-US" sz="2200" b="1" u="sng" dirty="0"/>
              <a:t>any</a:t>
            </a:r>
            <a:r>
              <a:rPr lang="en-US" sz="2200" b="1" dirty="0"/>
              <a:t> of the engines. 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00CC"/>
                </a:solidFill>
              </a:rPr>
              <a:t>Of product reaching the customer </a:t>
            </a:r>
            <a:r>
              <a:rPr lang="en-US" sz="1800" dirty="0">
                <a:solidFill>
                  <a:srgbClr val="0000CC"/>
                </a:solidFill>
              </a:rPr>
              <a:t>(Market engine) 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00CC"/>
                </a:solidFill>
              </a:rPr>
              <a:t>Of the systems working without fail </a:t>
            </a:r>
            <a:r>
              <a:rPr lang="en-US" sz="1800" dirty="0">
                <a:solidFill>
                  <a:srgbClr val="0000CC"/>
                </a:solidFill>
              </a:rPr>
              <a:t>(Organization engine)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200" b="1" dirty="0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ACD34523-6949-4061-80BC-5D9EB95A9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70" y="711759"/>
            <a:ext cx="1299247" cy="864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DF9100-E86E-4CA2-AA1B-F11227678FD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66340" y="4941775"/>
          <a:ext cx="1138834" cy="65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3D15FDC4-A347-40FD-B5DE-AFC182A3FBA5}"/>
              </a:ext>
            </a:extLst>
          </p:cNvPr>
          <p:cNvSpPr/>
          <p:nvPr/>
        </p:nvSpPr>
        <p:spPr>
          <a:xfrm>
            <a:off x="5565955" y="5202512"/>
            <a:ext cx="485500" cy="130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8A643F-3264-403C-B953-32F1C526644C}"/>
              </a:ext>
            </a:extLst>
          </p:cNvPr>
          <p:cNvSpPr txBox="1"/>
          <p:nvPr/>
        </p:nvSpPr>
        <p:spPr>
          <a:xfrm>
            <a:off x="4377173" y="5098558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VALUES </a:t>
            </a:r>
          </a:p>
        </p:txBody>
      </p:sp>
    </p:spTree>
    <p:extLst>
      <p:ext uri="{BB962C8B-B14F-4D97-AF65-F5344CB8AC3E}">
        <p14:creationId xmlns:p14="http://schemas.microsoft.com/office/powerpoint/2010/main" val="36771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7661-260C-4B08-83A7-E2292CF2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81381"/>
            <a:ext cx="3448929" cy="76029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“Inside” As Well!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DD2C3-4AB1-4732-8619-66ED8326E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953" y="524683"/>
            <a:ext cx="6675223" cy="5566630"/>
          </a:xfrm>
        </p:spPr>
        <p:txBody>
          <a:bodyPr>
            <a:normAutofit fontScale="77500" lnSpcReduction="20000"/>
          </a:bodyPr>
          <a:lstStyle/>
          <a:p>
            <a:pPr marL="2857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1800" b="1" dirty="0"/>
          </a:p>
          <a:p>
            <a:pPr marL="0" lvl="1" indent="0" algn="ctr">
              <a:spcBef>
                <a:spcPts val="800"/>
              </a:spcBef>
              <a:buNone/>
            </a:pPr>
            <a:r>
              <a:rPr lang="en-US" sz="3100" b="1" dirty="0"/>
              <a:t>And what about </a:t>
            </a:r>
            <a:r>
              <a:rPr lang="en-US" sz="3100" b="1" dirty="0">
                <a:solidFill>
                  <a:srgbClr val="0000CC"/>
                </a:solidFill>
              </a:rPr>
              <a:t>INSIDE</a:t>
            </a:r>
            <a:r>
              <a:rPr lang="en-US" sz="3100" b="1" dirty="0"/>
              <a:t> these companies?</a:t>
            </a:r>
          </a:p>
          <a:p>
            <a:pPr marL="2857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2200" b="1" dirty="0">
              <a:solidFill>
                <a:srgbClr val="FF0000"/>
              </a:solidFill>
            </a:endParaRPr>
          </a:p>
          <a:p>
            <a:pPr marL="2857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</a:rPr>
              <a:t>very stimulating and creative place to work</a:t>
            </a:r>
          </a:p>
          <a:p>
            <a:pPr marL="2857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</a:rPr>
              <a:t>people are extremely motivated, enthusiastic</a:t>
            </a:r>
          </a:p>
          <a:p>
            <a:pPr marL="2857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</a:rPr>
              <a:t>a very clear sense of direction from top</a:t>
            </a:r>
          </a:p>
          <a:p>
            <a:pPr marL="285750" lvl="1" indent="-285750">
              <a:spcBef>
                <a:spcPts val="8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</a:rPr>
              <a:t>market hungers for its products, services</a:t>
            </a:r>
          </a:p>
          <a:p>
            <a:pPr marL="285750" lvl="1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reputation of company is very solid</a:t>
            </a:r>
          </a:p>
          <a:p>
            <a:pPr marL="2857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300" b="1" u="sng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deep sense of pride</a:t>
            </a:r>
          </a:p>
          <a:p>
            <a:pPr marL="2857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300" b="1" u="sng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high performance, great execution</a:t>
            </a:r>
          </a:p>
          <a:p>
            <a:pPr marL="2857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solid teamwork</a:t>
            </a:r>
          </a:p>
          <a:p>
            <a:pPr marL="2857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effective, streamlined systems</a:t>
            </a:r>
          </a:p>
          <a:p>
            <a:pPr marL="2857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great coordination among people and activities</a:t>
            </a:r>
          </a:p>
          <a:p>
            <a:pPr marL="2857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things occur on time and in a reliable way</a:t>
            </a:r>
          </a:p>
          <a:p>
            <a:pPr marL="2857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quality of products and services is very high</a:t>
            </a:r>
          </a:p>
          <a:p>
            <a:pPr marL="2857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strong growth is a continuous experience</a:t>
            </a:r>
          </a:p>
          <a:p>
            <a:pPr marL="2857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there is non-stop, ever-accelerating profitability</a:t>
            </a:r>
          </a:p>
        </p:txBody>
      </p:sp>
      <p:pic>
        <p:nvPicPr>
          <p:cNvPr id="5" name="Picture 4" descr="A group of people standing next to a person&#10;&#10;Description generated with very high confidence">
            <a:extLst>
              <a:ext uri="{FF2B5EF4-FFF2-40B4-BE49-F238E27FC236}">
                <a16:creationId xmlns:a16="http://schemas.microsoft.com/office/drawing/2014/main" id="{3429DDF6-CA1E-4668-9AC7-4247DFE3E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0" y="2841671"/>
            <a:ext cx="2372887" cy="1120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8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F1A052-DB24-43C3-8EF3-8A6BCF0D221A}"/>
              </a:ext>
            </a:extLst>
          </p:cNvPr>
          <p:cNvSpPr/>
          <p:nvPr/>
        </p:nvSpPr>
        <p:spPr>
          <a:xfrm>
            <a:off x="1810041" y="661184"/>
            <a:ext cx="8623494" cy="5444196"/>
          </a:xfrm>
          <a:prstGeom prst="roundRect">
            <a:avLst/>
          </a:prstGeom>
          <a:solidFill>
            <a:srgbClr val="4CAA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39671-962A-4C52-A175-A00A09D8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47" y="848906"/>
            <a:ext cx="8670388" cy="43424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Values, Engines, &amp; Energy Conversion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DAF2-984E-4498-820E-6FE8676AC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492" y="1629855"/>
            <a:ext cx="7877907" cy="4113272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200" b="1" dirty="0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ACD34523-6949-4061-80BC-5D9EB95A9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70" y="627351"/>
            <a:ext cx="1299247" cy="864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ACBCAE-DC59-43C1-B3A8-6B2636338E02}"/>
              </a:ext>
            </a:extLst>
          </p:cNvPr>
          <p:cNvSpPr txBox="1">
            <a:spLocks/>
          </p:cNvSpPr>
          <p:nvPr/>
        </p:nvSpPr>
        <p:spPr>
          <a:xfrm>
            <a:off x="2679894" y="1872455"/>
            <a:ext cx="6879102" cy="3628072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685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91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en-US" sz="2200" b="1" dirty="0">
                <a:highlight>
                  <a:srgbClr val="FFFFCC"/>
                </a:highlight>
              </a:rPr>
              <a:t>When Values are implemented it supports the power of that engine(s) which in turn helps turn our Aspirations for the company into a Force and then a Power for great Accomplishment.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D2FD016-2F9F-4E6D-8B5B-DDF5DA9F9A81}"/>
              </a:ext>
            </a:extLst>
          </p:cNvPr>
          <p:cNvSpPr/>
          <p:nvPr/>
        </p:nvSpPr>
        <p:spPr>
          <a:xfrm>
            <a:off x="2863164" y="2912014"/>
            <a:ext cx="6695832" cy="2147511"/>
          </a:xfrm>
          <a:prstGeom prst="rightArrow">
            <a:avLst/>
          </a:prstGeom>
          <a:solidFill>
            <a:srgbClr val="CDE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57944C7-BCEA-45C7-B322-0B48EBAEB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076963"/>
              </p:ext>
            </p:extLst>
          </p:nvPr>
        </p:nvGraphicFramePr>
        <p:xfrm>
          <a:off x="4396800" y="3579220"/>
          <a:ext cx="1581965" cy="874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645BF0C-B6B3-44B8-ABCD-93D29882D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372" y="3502594"/>
            <a:ext cx="1310762" cy="1027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961643-EBF8-4E8B-88AF-C332EFABE73D}"/>
              </a:ext>
            </a:extLst>
          </p:cNvPr>
          <p:cNvSpPr txBox="1"/>
          <p:nvPr/>
        </p:nvSpPr>
        <p:spPr>
          <a:xfrm>
            <a:off x="2912336" y="3847103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VALUES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E9E1D-8A49-4154-9959-B512D3077670}"/>
              </a:ext>
            </a:extLst>
          </p:cNvPr>
          <p:cNvSpPr txBox="1"/>
          <p:nvPr/>
        </p:nvSpPr>
        <p:spPr>
          <a:xfrm>
            <a:off x="8212825" y="3723993"/>
            <a:ext cx="111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Infinite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1096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7" grpId="0">
        <p:bldAsOne/>
      </p:bldGraphic>
      <p:bldP spid="4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F1A052-DB24-43C3-8EF3-8A6BCF0D221A}"/>
              </a:ext>
            </a:extLst>
          </p:cNvPr>
          <p:cNvSpPr/>
          <p:nvPr/>
        </p:nvSpPr>
        <p:spPr>
          <a:xfrm>
            <a:off x="2133598" y="661183"/>
            <a:ext cx="8051410" cy="5569465"/>
          </a:xfrm>
          <a:prstGeom prst="roundRect">
            <a:avLst/>
          </a:prstGeom>
          <a:solidFill>
            <a:srgbClr val="4CAA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39671-962A-4C52-A175-A00A09D8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011" y="848906"/>
            <a:ext cx="8670388" cy="43424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Applying Values to Smallest Acts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DAF2-984E-4498-820E-6FE8676AC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881" y="1498975"/>
            <a:ext cx="7551841" cy="4296913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00CC"/>
                </a:solidFill>
              </a:rPr>
              <a:t>Values</a:t>
            </a:r>
            <a:r>
              <a:rPr lang="en-US" sz="2200" b="1" dirty="0"/>
              <a:t> have the greatest effect when they are </a:t>
            </a:r>
            <a:r>
              <a:rPr lang="en-US" sz="2200" b="1" dirty="0">
                <a:solidFill>
                  <a:srgbClr val="0000CC"/>
                </a:solidFill>
              </a:rPr>
              <a:t>applied to the </a:t>
            </a:r>
            <a:r>
              <a:rPr lang="en-US" sz="2200" b="1" u="sng" dirty="0">
                <a:solidFill>
                  <a:srgbClr val="0000CC"/>
                </a:solidFill>
              </a:rPr>
              <a:t>smallest acts</a:t>
            </a:r>
            <a:r>
              <a:rPr lang="en-US" sz="2200" b="1" dirty="0"/>
              <a:t> in the company. 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200" b="1" dirty="0"/>
              <a:t>Eg the value of </a:t>
            </a:r>
            <a:r>
              <a:rPr lang="en-US" sz="2200" b="1" dirty="0">
                <a:solidFill>
                  <a:srgbClr val="FF0000"/>
                </a:solidFill>
              </a:rPr>
              <a:t>Continuous Improvement</a:t>
            </a:r>
            <a:r>
              <a:rPr lang="en-US" sz="2200" b="1" dirty="0"/>
              <a:t> is not only a General value that can subscribed to by the overall company, but applied to the smallest detail like-</a:t>
            </a:r>
          </a:p>
          <a:p>
            <a:pPr marL="800100" lvl="1" indent="-342900">
              <a:spcBef>
                <a:spcPts val="1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insuring that the </a:t>
            </a:r>
            <a:r>
              <a:rPr lang="en-US" sz="2000" b="1" u="sng" dirty="0">
                <a:solidFill>
                  <a:srgbClr val="0000CC"/>
                </a:solidFill>
              </a:rPr>
              <a:t>HR recruitment database</a:t>
            </a:r>
            <a:r>
              <a:rPr lang="en-US" sz="2000" b="1" dirty="0">
                <a:solidFill>
                  <a:srgbClr val="0000CC"/>
                </a:solidFill>
              </a:rPr>
              <a:t> is continually improved with new features</a:t>
            </a:r>
          </a:p>
          <a:p>
            <a:pPr marL="800100" lvl="1" indent="-342900">
              <a:spcBef>
                <a:spcPts val="1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marketing </a:t>
            </a:r>
            <a:r>
              <a:rPr lang="en-US" sz="2000" b="1" u="sng" dirty="0">
                <a:solidFill>
                  <a:srgbClr val="0000CC"/>
                </a:solidFill>
              </a:rPr>
              <a:t>follow-up letters</a:t>
            </a:r>
            <a:r>
              <a:rPr lang="en-US" sz="2000" b="1" dirty="0">
                <a:solidFill>
                  <a:srgbClr val="0000CC"/>
                </a:solidFill>
              </a:rPr>
              <a:t> are continually perfected</a:t>
            </a:r>
          </a:p>
          <a:p>
            <a:pPr marL="800100" lvl="1" indent="-342900">
              <a:spcBef>
                <a:spcPts val="1000"/>
              </a:spcBef>
            </a:pPr>
            <a:r>
              <a:rPr lang="en-US" sz="2000" b="1" u="sng" dirty="0">
                <a:solidFill>
                  <a:srgbClr val="0000CC"/>
                </a:solidFill>
              </a:rPr>
              <a:t>sales training</a:t>
            </a:r>
            <a:r>
              <a:rPr lang="en-US" sz="2000" b="1" dirty="0">
                <a:solidFill>
                  <a:srgbClr val="0000CC"/>
                </a:solidFill>
              </a:rPr>
              <a:t> is continually evaluated and upgraded</a:t>
            </a:r>
            <a:endParaRPr lang="en-US" sz="2200" b="1" dirty="0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ACD34523-6949-4061-80BC-5D9EB95A9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78" y="414146"/>
            <a:ext cx="1299247" cy="864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05299294-206C-488E-89A6-24228924B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63" y="1629283"/>
            <a:ext cx="1286428" cy="1286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1167BF5-A014-49A7-B81C-1830C41A7924}"/>
              </a:ext>
            </a:extLst>
          </p:cNvPr>
          <p:cNvSpPr/>
          <p:nvPr/>
        </p:nvSpPr>
        <p:spPr>
          <a:xfrm>
            <a:off x="1018953" y="2272497"/>
            <a:ext cx="337624" cy="291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8B5ED906-E9D5-43AE-AC81-12906F971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6" y="3414239"/>
            <a:ext cx="1228734" cy="10561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AE41C3-FEC4-4AB5-98A9-DBBB36AF9185}"/>
              </a:ext>
            </a:extLst>
          </p:cNvPr>
          <p:cNvCxnSpPr>
            <a:endCxn id="8" idx="6"/>
          </p:cNvCxnSpPr>
          <p:nvPr/>
        </p:nvCxnSpPr>
        <p:spPr>
          <a:xfrm flipH="1">
            <a:off x="1356577" y="2391508"/>
            <a:ext cx="1428826" cy="26751"/>
          </a:xfrm>
          <a:prstGeom prst="straightConnector1">
            <a:avLst/>
          </a:prstGeom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F1A052-DB24-43C3-8EF3-8A6BCF0D221A}"/>
              </a:ext>
            </a:extLst>
          </p:cNvPr>
          <p:cNvSpPr/>
          <p:nvPr/>
        </p:nvSpPr>
        <p:spPr>
          <a:xfrm>
            <a:off x="2067951" y="872180"/>
            <a:ext cx="8159261" cy="5160042"/>
          </a:xfrm>
          <a:prstGeom prst="roundRect">
            <a:avLst/>
          </a:prstGeom>
          <a:solidFill>
            <a:srgbClr val="4CAA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39671-962A-4C52-A175-A00A09D8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791" y="1051495"/>
            <a:ext cx="8227421" cy="43424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Applying Values to Smallest Acts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EF4878-BABC-4728-ADEE-39B967824826}"/>
              </a:ext>
            </a:extLst>
          </p:cNvPr>
          <p:cNvSpPr txBox="1">
            <a:spLocks/>
          </p:cNvSpPr>
          <p:nvPr/>
        </p:nvSpPr>
        <p:spPr>
          <a:xfrm>
            <a:off x="2208628" y="2176270"/>
            <a:ext cx="7596554" cy="3436736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685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91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DAF2-984E-4498-820E-6FE8676AC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6" y="3013278"/>
            <a:ext cx="6921304" cy="2236763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>
                <a:highlight>
                  <a:srgbClr val="FFFFCC"/>
                </a:highlight>
              </a:rPr>
              <a:t>“The most powerful corporate values are </a:t>
            </a:r>
            <a:r>
              <a:rPr lang="en-US" sz="2000" b="1" u="sng" dirty="0">
                <a:highlight>
                  <a:srgbClr val="FFFFCC"/>
                </a:highlight>
              </a:rPr>
              <a:t>not</a:t>
            </a:r>
            <a:r>
              <a:rPr lang="en-US" sz="2000" b="1" dirty="0">
                <a:highlight>
                  <a:srgbClr val="FFFFCC"/>
                </a:highlight>
              </a:rPr>
              <a:t> the ones that are preached and practiced by top management. They are the ones that penetrate through all layers of the organisation, down to the </a:t>
            </a:r>
            <a:r>
              <a:rPr lang="en-US" sz="2000" b="1" u="sng" dirty="0">
                <a:highlight>
                  <a:srgbClr val="FFFFCC"/>
                </a:highlight>
              </a:rPr>
              <a:t>lowest levels</a:t>
            </a:r>
            <a:r>
              <a:rPr lang="en-US" sz="2000" b="1" dirty="0">
                <a:highlight>
                  <a:srgbClr val="FFFFCC"/>
                </a:highlight>
              </a:rPr>
              <a:t>, and the smallest details.  (Garry Jacobs)</a:t>
            </a:r>
            <a:endParaRPr lang="en-US" sz="2000" b="1" dirty="0">
              <a:solidFill>
                <a:srgbClr val="FF0000"/>
              </a:solidFill>
              <a:highlight>
                <a:srgbClr val="FFFFCC"/>
              </a:highlight>
            </a:endParaRPr>
          </a:p>
        </p:txBody>
      </p:sp>
      <p:pic>
        <p:nvPicPr>
          <p:cNvPr id="8" name="Picture 7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5AC1D614-F652-40FD-B4E8-2C53755D0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786" y="1547563"/>
            <a:ext cx="1286428" cy="1286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D3B9747-9CC4-4A42-8B18-28C2F499026F}"/>
              </a:ext>
            </a:extLst>
          </p:cNvPr>
          <p:cNvSpPr/>
          <p:nvPr/>
        </p:nvSpPr>
        <p:spPr>
          <a:xfrm>
            <a:off x="5758376" y="2190777"/>
            <a:ext cx="337624" cy="291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F1A052-DB24-43C3-8EF3-8A6BCF0D221A}"/>
              </a:ext>
            </a:extLst>
          </p:cNvPr>
          <p:cNvSpPr/>
          <p:nvPr/>
        </p:nvSpPr>
        <p:spPr>
          <a:xfrm>
            <a:off x="1852245" y="661184"/>
            <a:ext cx="8623494" cy="5838090"/>
          </a:xfrm>
          <a:prstGeom prst="roundRect">
            <a:avLst/>
          </a:prstGeom>
          <a:solidFill>
            <a:srgbClr val="4CAA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39671-962A-4C52-A175-A00A09D8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351" y="848906"/>
            <a:ext cx="8670388" cy="43424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F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XYZ Company Applying Values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DAF2-984E-4498-820E-6FE8676AC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016" y="1498976"/>
            <a:ext cx="8117059" cy="4606404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/>
              <a:t>In Plan, XYZ company aims to </a:t>
            </a:r>
            <a:r>
              <a:rPr lang="en-US" sz="2200" b="1" u="sng" dirty="0"/>
              <a:t>increase sales by 50% </a:t>
            </a:r>
            <a:r>
              <a:rPr lang="en-US" sz="2200" b="1" dirty="0"/>
              <a:t>in the next two years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/>
              <a:t>XYZ also aims to </a:t>
            </a:r>
            <a:r>
              <a:rPr lang="en-US" sz="2200" b="1" u="sng" dirty="0"/>
              <a:t>double profits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/>
              <a:t>To help this along, it wants to </a:t>
            </a:r>
            <a:r>
              <a:rPr lang="en-US" sz="2200" b="1" u="sng" dirty="0"/>
              <a:t>strengthen the Organization</a:t>
            </a:r>
            <a:r>
              <a:rPr lang="en-US" sz="2200" b="1" dirty="0"/>
              <a:t> and </a:t>
            </a:r>
            <a:r>
              <a:rPr lang="en-US" sz="2200" b="1" u="sng" dirty="0"/>
              <a:t>People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engines</a:t>
            </a:r>
            <a:r>
              <a:rPr lang="en-US" sz="2200" b="1" dirty="0"/>
              <a:t>, which are weak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/>
              <a:t>It also wants to apply several </a:t>
            </a:r>
            <a:r>
              <a:rPr lang="en-US" sz="2200" b="1" dirty="0">
                <a:solidFill>
                  <a:srgbClr val="FF0000"/>
                </a:solidFill>
              </a:rPr>
              <a:t>Values</a:t>
            </a:r>
            <a:r>
              <a:rPr lang="en-US" sz="2200" b="1" dirty="0"/>
              <a:t> throughout the company:</a:t>
            </a:r>
          </a:p>
          <a:p>
            <a:pPr marL="457200" lvl="1" indent="0" algn="just">
              <a:buNone/>
            </a:pPr>
            <a:r>
              <a:rPr lang="en-US" sz="2000" b="1" u="sng" dirty="0">
                <a:solidFill>
                  <a:srgbClr val="0000CC"/>
                </a:solidFill>
              </a:rPr>
              <a:t>Customer Delight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u="sng" dirty="0">
                <a:solidFill>
                  <a:srgbClr val="0000CC"/>
                </a:solidFill>
              </a:rPr>
              <a:t>Continuous Improvement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u="sng" dirty="0">
                <a:solidFill>
                  <a:srgbClr val="0000CC"/>
                </a:solidFill>
              </a:rPr>
              <a:t>Innovation</a:t>
            </a:r>
            <a:r>
              <a:rPr lang="en-US" sz="2000" b="1" dirty="0">
                <a:solidFill>
                  <a:srgbClr val="0000CC"/>
                </a:solidFill>
              </a:rPr>
              <a:t>, an </a:t>
            </a:r>
            <a:r>
              <a:rPr lang="en-US" sz="2000" b="1" u="sng" dirty="0">
                <a:solidFill>
                  <a:srgbClr val="0000CC"/>
                </a:solidFill>
              </a:rPr>
              <a:t>Integrity and Honesty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200" b="1" dirty="0"/>
              <a:t>It is dedicated to applying those values at </a:t>
            </a:r>
            <a:r>
              <a:rPr lang="en-US" sz="2200" b="1" u="sng" dirty="0">
                <a:solidFill>
                  <a:srgbClr val="FF0000"/>
                </a:solidFill>
              </a:rPr>
              <a:t>every detail level</a:t>
            </a:r>
            <a:r>
              <a:rPr lang="en-US" sz="2200" b="1" dirty="0"/>
              <a:t>, in </a:t>
            </a:r>
            <a:r>
              <a:rPr lang="en-US" sz="2200" b="1" u="sng" dirty="0">
                <a:solidFill>
                  <a:srgbClr val="FF0000"/>
                </a:solidFill>
              </a:rPr>
              <a:t>every act</a:t>
            </a:r>
            <a:r>
              <a:rPr lang="en-US" sz="2200" b="1" dirty="0"/>
              <a:t> throughout the company, in each of the 5 engines!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200" b="1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200" b="1" dirty="0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ACD34523-6949-4061-80BC-5D9EB95A9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60" y="3993668"/>
            <a:ext cx="938026" cy="624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38110696-5726-41AF-A947-75588BD5E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85" y="2050068"/>
            <a:ext cx="899976" cy="76151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9856236-805E-46FB-8B51-A8251130EF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606342"/>
              </p:ext>
            </p:extLst>
          </p:nvPr>
        </p:nvGraphicFramePr>
        <p:xfrm>
          <a:off x="917622" y="3116893"/>
          <a:ext cx="1075303" cy="62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59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F1A052-DB24-43C3-8EF3-8A6BCF0D221A}"/>
              </a:ext>
            </a:extLst>
          </p:cNvPr>
          <p:cNvSpPr/>
          <p:nvPr/>
        </p:nvSpPr>
        <p:spPr>
          <a:xfrm>
            <a:off x="2799473" y="1336433"/>
            <a:ext cx="6550856" cy="4290643"/>
          </a:xfrm>
          <a:prstGeom prst="roundRect">
            <a:avLst/>
          </a:prstGeom>
          <a:solidFill>
            <a:srgbClr val="4CAA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39671-962A-4C52-A175-A00A09D8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997" y="1524155"/>
            <a:ext cx="6649331" cy="43424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Sets of Values Used by Companies -1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DAF2-984E-4498-820E-6FE8676AC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623" y="2174225"/>
            <a:ext cx="6105379" cy="3131484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74320" indent="-274320" algn="just">
              <a:buFont typeface="Wingdings" panose="05000000000000000000" pitchFamily="2" charset="2"/>
              <a:buChar char="§"/>
            </a:pPr>
            <a:r>
              <a:rPr lang="en-US" sz="2200" b="1" dirty="0"/>
              <a:t>Companies tend to embrace </a:t>
            </a:r>
            <a:r>
              <a:rPr lang="en-US" sz="2200" b="1" u="sng" dirty="0"/>
              <a:t>several values at once</a:t>
            </a:r>
            <a:r>
              <a:rPr lang="en-US" sz="2200" b="1" dirty="0"/>
              <a:t> in their culture</a:t>
            </a:r>
          </a:p>
          <a:p>
            <a:pPr marL="274320" indent="-274320" algn="just">
              <a:buFont typeface="Wingdings" panose="05000000000000000000" pitchFamily="2" charset="2"/>
              <a:buChar char="§"/>
            </a:pPr>
            <a:r>
              <a:rPr lang="en-US" sz="2200" b="1" dirty="0"/>
              <a:t>The most successful ones take each one </a:t>
            </a:r>
            <a:r>
              <a:rPr lang="en-US" sz="2200" b="1" u="sng" dirty="0"/>
              <a:t>very seriously</a:t>
            </a:r>
          </a:p>
          <a:p>
            <a:pPr marL="274320" indent="-274320" algn="just">
              <a:buFont typeface="Wingdings" panose="05000000000000000000" pitchFamily="2" charset="2"/>
              <a:buChar char="§"/>
            </a:pPr>
            <a:r>
              <a:rPr lang="en-US" sz="2200" b="1" dirty="0"/>
              <a:t> </a:t>
            </a:r>
            <a:r>
              <a:rPr lang="en-US" sz="2200" b="1" dirty="0">
                <a:solidFill>
                  <a:srgbClr val="0000CC"/>
                </a:solidFill>
              </a:rPr>
              <a:t>Here is an </a:t>
            </a:r>
            <a:r>
              <a:rPr lang="en-US" sz="2200" b="1" u="sng" dirty="0">
                <a:solidFill>
                  <a:srgbClr val="0000CC"/>
                </a:solidFill>
              </a:rPr>
              <a:t>example</a:t>
            </a:r>
            <a:r>
              <a:rPr lang="en-US" sz="2200" b="1" dirty="0">
                <a:solidFill>
                  <a:srgbClr val="0000CC"/>
                </a:solidFill>
              </a:rPr>
              <a:t> of two well-known companies’ </a:t>
            </a:r>
            <a:r>
              <a:rPr lang="en-US" sz="2200" b="1" u="sng" dirty="0">
                <a:solidFill>
                  <a:srgbClr val="0000CC"/>
                </a:solidFill>
              </a:rPr>
              <a:t>sets of values</a:t>
            </a:r>
            <a:endParaRPr lang="en-US" sz="2200" b="1" dirty="0">
              <a:solidFill>
                <a:srgbClr val="0000CC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200" b="1" dirty="0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ACD34523-6949-4061-80BC-5D9EB95A9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25" y="1336433"/>
            <a:ext cx="1052898" cy="700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F1A052-DB24-43C3-8EF3-8A6BCF0D221A}"/>
              </a:ext>
            </a:extLst>
          </p:cNvPr>
          <p:cNvSpPr/>
          <p:nvPr/>
        </p:nvSpPr>
        <p:spPr>
          <a:xfrm>
            <a:off x="2011679" y="661184"/>
            <a:ext cx="8088924" cy="5838090"/>
          </a:xfrm>
          <a:prstGeom prst="roundRect">
            <a:avLst/>
          </a:prstGeom>
          <a:solidFill>
            <a:srgbClr val="4CAA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39671-962A-4C52-A175-A00A09D8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351" y="848906"/>
            <a:ext cx="8670388" cy="43424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Sets of Values Used by Companies -2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ACD34523-6949-4061-80BC-5D9EB95A9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73" y="556843"/>
            <a:ext cx="1299247" cy="864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71ECB1-5F69-4796-81A3-A7C5E3452912}"/>
              </a:ext>
            </a:extLst>
          </p:cNvPr>
          <p:cNvSpPr txBox="1">
            <a:spLocks/>
          </p:cNvSpPr>
          <p:nvPr/>
        </p:nvSpPr>
        <p:spPr>
          <a:xfrm>
            <a:off x="6290770" y="1515062"/>
            <a:ext cx="3430008" cy="475230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685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91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spcAft>
                <a:spcPts val="1000"/>
              </a:spcAft>
              <a:buNone/>
            </a:pPr>
            <a:r>
              <a:rPr lang="en-US" sz="2800" b="1" dirty="0"/>
              <a:t>IKEA</a:t>
            </a:r>
          </a:p>
          <a:p>
            <a:pPr marL="285750" indent="-285750">
              <a:spcBef>
                <a:spcPts val="400"/>
              </a:spcBef>
            </a:pPr>
            <a:r>
              <a:rPr lang="en-US" sz="1600" dirty="0">
                <a:solidFill>
                  <a:srgbClr val="FF0000"/>
                </a:solidFill>
              </a:rPr>
              <a:t>Humbleness </a:t>
            </a:r>
          </a:p>
          <a:p>
            <a:pPr marL="285750" indent="-285750">
              <a:spcBef>
                <a:spcPts val="400"/>
              </a:spcBef>
            </a:pPr>
            <a:r>
              <a:rPr lang="en-US" sz="1600" dirty="0">
                <a:solidFill>
                  <a:srgbClr val="FF0000"/>
                </a:solidFill>
              </a:rPr>
              <a:t>Willpower</a:t>
            </a:r>
          </a:p>
          <a:p>
            <a:pPr marL="285750" indent="-285750">
              <a:spcBef>
                <a:spcPts val="400"/>
              </a:spcBef>
            </a:pPr>
            <a:r>
              <a:rPr lang="en-US" sz="1600" dirty="0">
                <a:solidFill>
                  <a:srgbClr val="FF0000"/>
                </a:solidFill>
              </a:rPr>
              <a:t>Leadership by example</a:t>
            </a:r>
          </a:p>
          <a:p>
            <a:pPr marL="285750" indent="-285750">
              <a:spcBef>
                <a:spcPts val="400"/>
              </a:spcBef>
            </a:pPr>
            <a:r>
              <a:rPr lang="en-US" sz="1600" dirty="0">
                <a:solidFill>
                  <a:srgbClr val="FF0000"/>
                </a:solidFill>
              </a:rPr>
              <a:t>Daring to be different</a:t>
            </a:r>
          </a:p>
          <a:p>
            <a:pPr marL="285750" indent="-285750">
              <a:spcBef>
                <a:spcPts val="400"/>
              </a:spcBef>
            </a:pPr>
            <a:r>
              <a:rPr lang="en-US" sz="1600" dirty="0">
                <a:solidFill>
                  <a:srgbClr val="FF0000"/>
                </a:solidFill>
              </a:rPr>
              <a:t>Togetherness and enthusiasm</a:t>
            </a:r>
          </a:p>
          <a:p>
            <a:pPr marL="285750" indent="-285750">
              <a:spcBef>
                <a:spcPts val="400"/>
              </a:spcBef>
            </a:pPr>
            <a:r>
              <a:rPr lang="en-US" sz="1600" dirty="0">
                <a:solidFill>
                  <a:srgbClr val="FF0000"/>
                </a:solidFill>
              </a:rPr>
              <a:t>Cost-consciousness</a:t>
            </a:r>
          </a:p>
          <a:p>
            <a:pPr marL="285750" indent="-285750">
              <a:spcBef>
                <a:spcPts val="400"/>
              </a:spcBef>
            </a:pPr>
            <a:r>
              <a:rPr lang="en-US" sz="1600" dirty="0">
                <a:solidFill>
                  <a:srgbClr val="FF0000"/>
                </a:solidFill>
              </a:rPr>
              <a:t>Constant desire for renewal</a:t>
            </a:r>
          </a:p>
          <a:p>
            <a:pPr marL="285750" indent="-285750">
              <a:spcBef>
                <a:spcPts val="400"/>
              </a:spcBef>
            </a:pPr>
            <a:r>
              <a:rPr lang="en-US" sz="1600" dirty="0">
                <a:solidFill>
                  <a:srgbClr val="FF0000"/>
                </a:solidFill>
              </a:rPr>
              <a:t>Accept and delegate responsibility</a:t>
            </a:r>
            <a:endParaRPr lang="en-US" sz="1400" dirty="0"/>
          </a:p>
          <a:p>
            <a:pPr marL="0" indent="0" algn="ctr">
              <a:buNone/>
            </a:pPr>
            <a:endParaRPr lang="en-US" sz="1400" b="1" dirty="0"/>
          </a:p>
          <a:p>
            <a:endParaRPr lang="en-US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7DD9A8-01DB-4866-A16F-5A3032A21E96}"/>
              </a:ext>
            </a:extLst>
          </p:cNvPr>
          <p:cNvSpPr txBox="1">
            <a:spLocks/>
          </p:cNvSpPr>
          <p:nvPr/>
        </p:nvSpPr>
        <p:spPr>
          <a:xfrm>
            <a:off x="2436221" y="1525774"/>
            <a:ext cx="3430007" cy="475039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685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91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spcAft>
                <a:spcPts val="1000"/>
              </a:spcAft>
              <a:buNone/>
            </a:pPr>
            <a:r>
              <a:rPr lang="en-US" sz="2800" b="1" dirty="0"/>
              <a:t>American Express</a:t>
            </a:r>
          </a:p>
          <a:p>
            <a:pPr marL="285750" indent="-285750">
              <a:spcBef>
                <a:spcPts val="400"/>
              </a:spcBef>
            </a:pPr>
            <a:r>
              <a:rPr lang="en-US" sz="1600" dirty="0">
                <a:solidFill>
                  <a:srgbClr val="FF0000"/>
                </a:solidFill>
              </a:rPr>
              <a:t>Customer Commitment</a:t>
            </a:r>
          </a:p>
          <a:p>
            <a:pPr marL="285750" indent="-285750">
              <a:spcBef>
                <a:spcPts val="400"/>
              </a:spcBef>
            </a:pPr>
            <a:r>
              <a:rPr lang="en-US" sz="1600" dirty="0">
                <a:solidFill>
                  <a:srgbClr val="FF0000"/>
                </a:solidFill>
              </a:rPr>
              <a:t>Quality</a:t>
            </a:r>
          </a:p>
          <a:p>
            <a:pPr marL="285750" indent="-285750">
              <a:spcBef>
                <a:spcPts val="400"/>
              </a:spcBef>
            </a:pPr>
            <a:r>
              <a:rPr lang="en-US" sz="1600" dirty="0">
                <a:solidFill>
                  <a:srgbClr val="FF0000"/>
                </a:solidFill>
              </a:rPr>
              <a:t>Integrity</a:t>
            </a:r>
          </a:p>
          <a:p>
            <a:pPr marL="285750" indent="-285750">
              <a:spcBef>
                <a:spcPts val="400"/>
              </a:spcBef>
            </a:pPr>
            <a:r>
              <a:rPr lang="en-US" sz="1600" dirty="0">
                <a:solidFill>
                  <a:srgbClr val="FF0000"/>
                </a:solidFill>
              </a:rPr>
              <a:t>Teamwork</a:t>
            </a:r>
          </a:p>
          <a:p>
            <a:pPr marL="285750" indent="-285750">
              <a:spcBef>
                <a:spcPts val="400"/>
              </a:spcBef>
            </a:pPr>
            <a:r>
              <a:rPr lang="en-US" sz="1600" dirty="0">
                <a:solidFill>
                  <a:srgbClr val="FF0000"/>
                </a:solidFill>
              </a:rPr>
              <a:t>Respect for People</a:t>
            </a:r>
          </a:p>
          <a:p>
            <a:pPr marL="285750" indent="-285750">
              <a:spcBef>
                <a:spcPts val="400"/>
              </a:spcBef>
            </a:pPr>
            <a:r>
              <a:rPr lang="en-US" sz="1600" dirty="0">
                <a:solidFill>
                  <a:srgbClr val="FF0000"/>
                </a:solidFill>
              </a:rPr>
              <a:t>Good Citizenship</a:t>
            </a:r>
          </a:p>
          <a:p>
            <a:pPr marL="285750" indent="-285750">
              <a:spcBef>
                <a:spcPts val="400"/>
              </a:spcBef>
            </a:pPr>
            <a:r>
              <a:rPr lang="en-US" sz="1600" dirty="0">
                <a:solidFill>
                  <a:srgbClr val="FF0000"/>
                </a:solidFill>
              </a:rPr>
              <a:t>A Will to Win</a:t>
            </a:r>
          </a:p>
          <a:p>
            <a:pPr marL="285750" indent="-285750">
              <a:spcBef>
                <a:spcPts val="400"/>
              </a:spcBef>
            </a:pPr>
            <a:r>
              <a:rPr lang="en-US" sz="1600" dirty="0">
                <a:solidFill>
                  <a:srgbClr val="FF0000"/>
                </a:solidFill>
              </a:rPr>
              <a:t>Personal Accountability</a:t>
            </a:r>
          </a:p>
          <a:p>
            <a:pPr marL="0" indent="0" algn="ctr">
              <a:buNone/>
            </a:pPr>
            <a:endParaRPr lang="en-US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33F2E-99BF-4D27-96A1-75858E778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01" y="4835051"/>
            <a:ext cx="1732964" cy="913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5AA6FC-77C6-4FC4-9E70-967A0D318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733" y="4785180"/>
            <a:ext cx="1666231" cy="1094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9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CAA91"/>
            </a:gs>
            <a:gs pos="100000">
              <a:srgbClr val="3E8A7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FF1A-39F6-4779-B0E3-27C34605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244"/>
            <a:ext cx="12191999" cy="77435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Core Business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88DAC-DA1F-4E6A-83B4-849235F6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657" y="1397210"/>
            <a:ext cx="2847535" cy="4752303"/>
          </a:xfrm>
        </p:spPr>
        <p:txBody>
          <a:bodyPr>
            <a:noAutofit/>
          </a:bodyPr>
          <a:lstStyle/>
          <a:p>
            <a:pPr indent="-457200"/>
            <a:r>
              <a:rPr lang="en-US" sz="1400" dirty="0"/>
              <a:t>Accountability</a:t>
            </a:r>
          </a:p>
          <a:p>
            <a:pPr indent="-457200"/>
            <a:r>
              <a:rPr lang="en-US" sz="1400" dirty="0"/>
              <a:t>Collaboration</a:t>
            </a:r>
          </a:p>
          <a:p>
            <a:pPr indent="-457200"/>
            <a:r>
              <a:rPr lang="en-US" sz="1400" dirty="0"/>
              <a:t>Community</a:t>
            </a:r>
          </a:p>
          <a:p>
            <a:pPr indent="-457200"/>
            <a:r>
              <a:rPr lang="en-US" sz="1400" dirty="0">
                <a:solidFill>
                  <a:srgbClr val="FF0000"/>
                </a:solidFill>
              </a:rPr>
              <a:t>Continuous Improvement</a:t>
            </a:r>
          </a:p>
          <a:p>
            <a:pPr indent="-457200"/>
            <a:r>
              <a:rPr lang="en-US" sz="1400" dirty="0">
                <a:solidFill>
                  <a:srgbClr val="FF0000"/>
                </a:solidFill>
              </a:rPr>
              <a:t>Customer Delight</a:t>
            </a:r>
          </a:p>
          <a:p>
            <a:pPr indent="-457200"/>
            <a:r>
              <a:rPr lang="en-US" sz="1400" dirty="0">
                <a:solidFill>
                  <a:srgbClr val="FF0000"/>
                </a:solidFill>
              </a:rPr>
              <a:t>Embrace Change</a:t>
            </a:r>
          </a:p>
          <a:p>
            <a:pPr indent="-457200"/>
            <a:r>
              <a:rPr lang="en-US" sz="1400" dirty="0"/>
              <a:t>Empathy</a:t>
            </a:r>
          </a:p>
          <a:p>
            <a:pPr indent="-457200"/>
            <a:r>
              <a:rPr lang="en-US" sz="1400" dirty="0"/>
              <a:t>Empowerment</a:t>
            </a:r>
          </a:p>
          <a:p>
            <a:pPr indent="-457200"/>
            <a:r>
              <a:rPr lang="en-US" sz="1400" dirty="0"/>
              <a:t>Entrepreneurial Spirit</a:t>
            </a:r>
          </a:p>
          <a:p>
            <a:pPr indent="-457200"/>
            <a:r>
              <a:rPr lang="en-US" sz="1400" dirty="0"/>
              <a:t>Equality for All</a:t>
            </a:r>
          </a:p>
          <a:p>
            <a:pPr indent="-457200"/>
            <a:r>
              <a:rPr lang="en-US" sz="1400" dirty="0"/>
              <a:t>Excellence</a:t>
            </a:r>
          </a:p>
          <a:p>
            <a:pPr indent="-457200"/>
            <a:r>
              <a:rPr lang="en-US" sz="1400" dirty="0"/>
              <a:t>Family Feeling</a:t>
            </a:r>
          </a:p>
          <a:p>
            <a:pPr indent="-457200"/>
            <a:r>
              <a:rPr lang="en-US" sz="1400" dirty="0"/>
              <a:t>Focus</a:t>
            </a:r>
          </a:p>
          <a:p>
            <a:pPr indent="-457200"/>
            <a:r>
              <a:rPr lang="en-US" sz="1400" dirty="0"/>
              <a:t>Giving Back</a:t>
            </a:r>
          </a:p>
          <a:p>
            <a:pPr indent="-457200"/>
            <a:r>
              <a:rPr lang="en-US" sz="1400" dirty="0"/>
              <a:t>Go the Extra Mile</a:t>
            </a:r>
          </a:p>
          <a:p>
            <a:endParaRPr 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E85B7C-943B-4637-9F8D-09D71DD46278}"/>
              </a:ext>
            </a:extLst>
          </p:cNvPr>
          <p:cNvSpPr txBox="1">
            <a:spLocks/>
          </p:cNvSpPr>
          <p:nvPr/>
        </p:nvSpPr>
        <p:spPr>
          <a:xfrm>
            <a:off x="4618893" y="1402943"/>
            <a:ext cx="2847535" cy="475039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685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91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/>
            <a:r>
              <a:rPr lang="en-US" sz="1400" dirty="0">
                <a:solidFill>
                  <a:srgbClr val="FF0000"/>
                </a:solidFill>
              </a:rPr>
              <a:t>Growth and Learning</a:t>
            </a:r>
          </a:p>
          <a:p>
            <a:pPr indent="-457200"/>
            <a:r>
              <a:rPr lang="en-US" sz="1400" dirty="0"/>
              <a:t>Harmony, Unity</a:t>
            </a:r>
          </a:p>
          <a:p>
            <a:pPr indent="-457200"/>
            <a:r>
              <a:rPr lang="en-US" sz="1400" b="1" u="sng" dirty="0">
                <a:solidFill>
                  <a:srgbClr val="FF0000"/>
                </a:solidFill>
              </a:rPr>
              <a:t>Honesty, Truthfulness</a:t>
            </a:r>
          </a:p>
          <a:p>
            <a:pPr indent="-457200"/>
            <a:r>
              <a:rPr lang="en-US" sz="1400" dirty="0"/>
              <a:t>Humility, Non-Egoistic</a:t>
            </a:r>
          </a:p>
          <a:p>
            <a:pPr indent="-457200"/>
            <a:r>
              <a:rPr lang="en-US" sz="1400" dirty="0">
                <a:solidFill>
                  <a:srgbClr val="FF0000"/>
                </a:solidFill>
              </a:rPr>
              <a:t>Innovation</a:t>
            </a:r>
          </a:p>
          <a:p>
            <a:pPr indent="-457200"/>
            <a:r>
              <a:rPr lang="en-US" sz="1400" b="1" u="sng" dirty="0">
                <a:solidFill>
                  <a:srgbClr val="FF0000"/>
                </a:solidFill>
              </a:rPr>
              <a:t>Integrity</a:t>
            </a:r>
          </a:p>
          <a:p>
            <a:pPr indent="-457200"/>
            <a:r>
              <a:rPr lang="en-US" sz="1400" dirty="0"/>
              <a:t>Non-Wastage</a:t>
            </a:r>
          </a:p>
          <a:p>
            <a:pPr indent="-457200"/>
            <a:r>
              <a:rPr lang="en-US" sz="1400" dirty="0"/>
              <a:t>Open Culture</a:t>
            </a:r>
          </a:p>
          <a:p>
            <a:pPr indent="-457200"/>
            <a:r>
              <a:rPr lang="en-US" sz="1400" dirty="0"/>
              <a:t>Passion</a:t>
            </a:r>
          </a:p>
          <a:p>
            <a:pPr indent="-457200"/>
            <a:r>
              <a:rPr lang="en-US" sz="1400" dirty="0"/>
              <a:t>Perfection</a:t>
            </a:r>
          </a:p>
          <a:p>
            <a:pPr indent="-457200"/>
            <a:r>
              <a:rPr lang="en-US" sz="1400" dirty="0"/>
              <a:t>Performance</a:t>
            </a:r>
          </a:p>
          <a:p>
            <a:pPr indent="-457200"/>
            <a:r>
              <a:rPr lang="en-US" sz="1400" dirty="0"/>
              <a:t>Positive Attitude</a:t>
            </a:r>
          </a:p>
          <a:p>
            <a:pPr indent="-457200"/>
            <a:r>
              <a:rPr lang="en-US" sz="1400" b="1" u="sng" dirty="0">
                <a:solidFill>
                  <a:srgbClr val="FF0000"/>
                </a:solidFill>
              </a:rPr>
              <a:t>Punctuality</a:t>
            </a:r>
          </a:p>
          <a:p>
            <a:pPr indent="-457200"/>
            <a:r>
              <a:rPr lang="en-US" sz="1400" dirty="0">
                <a:solidFill>
                  <a:srgbClr val="FF0000"/>
                </a:solidFill>
              </a:rPr>
              <a:t>Quality of Products, Services</a:t>
            </a:r>
          </a:p>
          <a:p>
            <a:pPr indent="-457200"/>
            <a:r>
              <a:rPr lang="en-US" sz="1400" dirty="0">
                <a:solidFill>
                  <a:srgbClr val="FF0000"/>
                </a:solidFill>
              </a:rPr>
              <a:t>Reliability</a:t>
            </a:r>
          </a:p>
          <a:p>
            <a:pPr indent="-457200"/>
            <a:endParaRPr lang="en-US" sz="1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174178-992E-4DF0-9441-3CE5A936B602}"/>
              </a:ext>
            </a:extLst>
          </p:cNvPr>
          <p:cNvSpPr txBox="1">
            <a:spLocks/>
          </p:cNvSpPr>
          <p:nvPr/>
        </p:nvSpPr>
        <p:spPr>
          <a:xfrm>
            <a:off x="7716129" y="1402943"/>
            <a:ext cx="2847535" cy="475039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685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91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685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/>
            <a:r>
              <a:rPr lang="en-US" sz="1400" dirty="0"/>
              <a:t>Respect for environment</a:t>
            </a:r>
          </a:p>
          <a:p>
            <a:pPr indent="-457200"/>
            <a:r>
              <a:rPr lang="en-US" sz="1400" dirty="0"/>
              <a:t>Respect Others</a:t>
            </a:r>
          </a:p>
          <a:p>
            <a:pPr indent="-457200"/>
            <a:r>
              <a:rPr lang="en-US" sz="1400" dirty="0">
                <a:solidFill>
                  <a:srgbClr val="FF0000"/>
                </a:solidFill>
              </a:rPr>
              <a:t>Responsiveness</a:t>
            </a:r>
          </a:p>
          <a:p>
            <a:pPr indent="-457200"/>
            <a:r>
              <a:rPr lang="en-US" sz="1400" dirty="0">
                <a:solidFill>
                  <a:srgbClr val="FF0000"/>
                </a:solidFill>
              </a:rPr>
              <a:t>Self-givingness</a:t>
            </a:r>
          </a:p>
          <a:p>
            <a:pPr indent="-457200"/>
            <a:r>
              <a:rPr lang="en-US" sz="1400" dirty="0">
                <a:solidFill>
                  <a:srgbClr val="FF0000"/>
                </a:solidFill>
              </a:rPr>
              <a:t>Simplicity</a:t>
            </a:r>
          </a:p>
          <a:p>
            <a:pPr indent="-457200"/>
            <a:r>
              <a:rPr lang="en-US" sz="1400" dirty="0"/>
              <a:t>Skills &amp; Training</a:t>
            </a:r>
          </a:p>
          <a:p>
            <a:pPr indent="-457200"/>
            <a:r>
              <a:rPr lang="en-US" sz="1400" dirty="0"/>
              <a:t>Speed of operations</a:t>
            </a:r>
          </a:p>
          <a:p>
            <a:pPr indent="-457200"/>
            <a:r>
              <a:rPr lang="en-US" sz="1400" dirty="0"/>
              <a:t>Support Our People</a:t>
            </a:r>
          </a:p>
          <a:p>
            <a:pPr indent="-457200"/>
            <a:r>
              <a:rPr lang="en-US" sz="1400" dirty="0"/>
              <a:t>Taking Responsibility</a:t>
            </a:r>
          </a:p>
          <a:p>
            <a:pPr indent="-457200"/>
            <a:r>
              <a:rPr lang="en-US" sz="1400" dirty="0">
                <a:solidFill>
                  <a:srgbClr val="FF0000"/>
                </a:solidFill>
              </a:rPr>
              <a:t>Teamwork</a:t>
            </a:r>
          </a:p>
          <a:p>
            <a:pPr indent="-457200"/>
            <a:r>
              <a:rPr lang="en-US" sz="1400" dirty="0"/>
              <a:t>Tolerance, Open minded</a:t>
            </a:r>
          </a:p>
          <a:p>
            <a:pPr indent="-457200"/>
            <a:r>
              <a:rPr lang="en-US" sz="1400" b="1" u="sng" dirty="0">
                <a:solidFill>
                  <a:srgbClr val="FF0000"/>
                </a:solidFill>
              </a:rPr>
              <a:t>Transparency</a:t>
            </a:r>
          </a:p>
          <a:p>
            <a:pPr indent="-457200"/>
            <a:r>
              <a:rPr lang="en-US" sz="1400" dirty="0"/>
              <a:t>Trust</a:t>
            </a:r>
          </a:p>
          <a:p>
            <a:pPr indent="-457200"/>
            <a:r>
              <a:rPr lang="en-US" sz="1400" dirty="0"/>
              <a:t>Work as Fun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18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D648D9-1E75-4248-9F4F-F3DBD3671DDF}"/>
              </a:ext>
            </a:extLst>
          </p:cNvPr>
          <p:cNvSpPr/>
          <p:nvPr/>
        </p:nvSpPr>
        <p:spPr>
          <a:xfrm>
            <a:off x="2813538" y="815926"/>
            <a:ext cx="6246056" cy="512064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F9177-CAA8-41EB-A496-AC63E136D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3539" y="1041008"/>
            <a:ext cx="6246056" cy="4515729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KEYS TO INFINITE BUSINESS SUCCESS</a:t>
            </a:r>
            <a:b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Conversion Process</a:t>
            </a:r>
            <a:b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Growth Engines</a:t>
            </a:r>
            <a:b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Business Values</a:t>
            </a:r>
            <a:b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Vast, Infinite-Like Success!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7A26F6B-C686-466C-82D1-BA33175C6FE8}"/>
              </a:ext>
            </a:extLst>
          </p:cNvPr>
          <p:cNvSpPr/>
          <p:nvPr/>
        </p:nvSpPr>
        <p:spPr>
          <a:xfrm>
            <a:off x="5651560" y="4304713"/>
            <a:ext cx="570012" cy="604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9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D648D9-1E75-4248-9F4F-F3DBD3671DDF}"/>
              </a:ext>
            </a:extLst>
          </p:cNvPr>
          <p:cNvSpPr/>
          <p:nvPr/>
        </p:nvSpPr>
        <p:spPr>
          <a:xfrm>
            <a:off x="3289495" y="1570422"/>
            <a:ext cx="5613011" cy="3465814"/>
          </a:xfrm>
          <a:prstGeom prst="roundRect">
            <a:avLst/>
          </a:prstGeom>
          <a:solidFill>
            <a:srgbClr val="B6D6D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F9177-CAA8-41EB-A496-AC63E136D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9495" y="2068342"/>
            <a:ext cx="5613011" cy="101881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Keys to Infinite Business Success</a:t>
            </a:r>
            <a:b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solidFill>
                  <a:srgbClr val="4880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Roy Posner</a:t>
            </a:r>
          </a:p>
        </p:txBody>
      </p:sp>
      <p:pic>
        <p:nvPicPr>
          <p:cNvPr id="6" name="Picture 5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FE3D1DF7-8341-447B-9B1C-5CCF381E0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96" y="3059724"/>
            <a:ext cx="2744608" cy="1400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5B8948-FCDC-4623-A174-6BB195D13B38}"/>
              </a:ext>
            </a:extLst>
          </p:cNvPr>
          <p:cNvSpPr txBox="1"/>
          <p:nvPr/>
        </p:nvSpPr>
        <p:spPr>
          <a:xfrm>
            <a:off x="5753599" y="4637074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©2018</a:t>
            </a:r>
          </a:p>
        </p:txBody>
      </p:sp>
    </p:spTree>
    <p:extLst>
      <p:ext uri="{BB962C8B-B14F-4D97-AF65-F5344CB8AC3E}">
        <p14:creationId xmlns:p14="http://schemas.microsoft.com/office/powerpoint/2010/main" val="32448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8EE0EE-37C9-4D87-8B01-C1BC974AC0ED}"/>
              </a:ext>
            </a:extLst>
          </p:cNvPr>
          <p:cNvSpPr/>
          <p:nvPr/>
        </p:nvSpPr>
        <p:spPr>
          <a:xfrm>
            <a:off x="2185743" y="633042"/>
            <a:ext cx="7709095" cy="55394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E8822-4915-4E1B-8E61-D7C5E424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743" y="740364"/>
            <a:ext cx="7709095" cy="520505"/>
          </a:xfrm>
        </p:spPr>
        <p:txBody>
          <a:bodyPr>
            <a:normAutofit fontScale="90000"/>
          </a:bodyPr>
          <a:lstStyle/>
          <a:p>
            <a:pPr algn="ctr">
              <a:buFontTx/>
              <a:buNone/>
            </a:pPr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Can Learn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18618-1C72-42E2-84FC-025D1B30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927" y="2362121"/>
            <a:ext cx="7216726" cy="341845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How did they get that way?</a:t>
            </a:r>
          </a:p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And can anyone </a:t>
            </a:r>
            <a:r>
              <a:rPr lang="en-US" sz="2400" b="1" dirty="0">
                <a:solidFill>
                  <a:srgbClr val="FF0000"/>
                </a:solidFill>
              </a:rPr>
              <a:t>learn from their experiences</a:t>
            </a:r>
            <a:r>
              <a:rPr lang="en-US" sz="2400" b="1" dirty="0"/>
              <a:t>, and build something similar?</a:t>
            </a:r>
          </a:p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Do they all have </a:t>
            </a:r>
            <a:r>
              <a:rPr lang="en-US" sz="2400" b="1" dirty="0">
                <a:solidFill>
                  <a:srgbClr val="FF0000"/>
                </a:solidFill>
              </a:rPr>
              <a:t>something in common </a:t>
            </a:r>
            <a:r>
              <a:rPr lang="en-US" sz="2400" b="1" dirty="0"/>
              <a:t>that we can learn from?</a:t>
            </a:r>
          </a:p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Is there </a:t>
            </a:r>
            <a:r>
              <a:rPr lang="en-US" sz="2400" b="1" dirty="0">
                <a:solidFill>
                  <a:srgbClr val="FF0000"/>
                </a:solidFill>
              </a:rPr>
              <a:t>some method or process </a:t>
            </a:r>
            <a:r>
              <a:rPr lang="en-US" sz="2400" b="1" dirty="0"/>
              <a:t>we can learn that will enable us to become </a:t>
            </a:r>
            <a:r>
              <a:rPr lang="en-US" sz="2400" b="1" u="sng" dirty="0">
                <a:highlight>
                  <a:srgbClr val="FFFFCC"/>
                </a:highlight>
              </a:rPr>
              <a:t>infinitely successful</a:t>
            </a:r>
            <a:r>
              <a:rPr lang="en-US" sz="2400" b="1" dirty="0"/>
              <a:t> as well?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AE4A0-0D3A-4D86-B636-018CFA736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22" y="1372855"/>
            <a:ext cx="1931537" cy="670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74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BF1E87-28EF-4822-8323-EE2FA715667C}"/>
              </a:ext>
            </a:extLst>
          </p:cNvPr>
          <p:cNvSpPr/>
          <p:nvPr/>
        </p:nvSpPr>
        <p:spPr>
          <a:xfrm>
            <a:off x="2178709" y="506430"/>
            <a:ext cx="7723163" cy="5878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E8822-4915-4E1B-8E61-D7C5E424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539" y="585614"/>
            <a:ext cx="8647502" cy="520505"/>
          </a:xfrm>
        </p:spPr>
        <p:txBody>
          <a:bodyPr>
            <a:normAutofit fontScale="90000"/>
          </a:bodyPr>
          <a:lstStyle/>
          <a:p>
            <a:pPr algn="ctr">
              <a:buFontTx/>
              <a:buNone/>
            </a:pPr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Fundamental Process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18618-1C72-42E2-84FC-025D1B30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927" y="2461845"/>
            <a:ext cx="7216726" cy="3179298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We believe there is</a:t>
            </a:r>
          </a:p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We believe there is a </a:t>
            </a:r>
            <a:r>
              <a:rPr lang="en-US" sz="2400" b="1" dirty="0">
                <a:solidFill>
                  <a:srgbClr val="0000CC"/>
                </a:solidFill>
              </a:rPr>
              <a:t>fundamental process</a:t>
            </a:r>
            <a:r>
              <a:rPr lang="en-US" sz="2400" b="1" dirty="0"/>
              <a:t> that each of these companies, and thousands more like them have followed that enabled their </a:t>
            </a:r>
            <a:r>
              <a:rPr lang="en-US" sz="2400" b="1" dirty="0">
                <a:solidFill>
                  <a:srgbClr val="0000CC"/>
                </a:solidFill>
              </a:rPr>
              <a:t>infinite-like success</a:t>
            </a:r>
          </a:p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It’s a process that releases a fantastic amount of </a:t>
            </a:r>
            <a:r>
              <a:rPr lang="en-US" sz="2400" b="1" dirty="0">
                <a:solidFill>
                  <a:srgbClr val="0000CC"/>
                </a:solidFill>
              </a:rPr>
              <a:t>energy,</a:t>
            </a:r>
            <a:r>
              <a:rPr lang="en-US" sz="2400" b="1" dirty="0"/>
              <a:t> that then gets channeled into vast, </a:t>
            </a:r>
            <a:r>
              <a:rPr lang="en-US" sz="2400" b="1" dirty="0">
                <a:solidFill>
                  <a:srgbClr val="0000CC"/>
                </a:solidFill>
              </a:rPr>
              <a:t>infinite-like </a:t>
            </a:r>
            <a:r>
              <a:rPr lang="en-US" sz="2400" b="1" u="sng" dirty="0">
                <a:solidFill>
                  <a:srgbClr val="0000CC"/>
                </a:solidFill>
              </a:rPr>
              <a:t>results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close up of a person&#10;&#10;Description generated with high confidence">
            <a:extLst>
              <a:ext uri="{FF2B5EF4-FFF2-40B4-BE49-F238E27FC236}">
                <a16:creationId xmlns:a16="http://schemas.microsoft.com/office/drawing/2014/main" id="{4D12B833-31DC-41DA-A1A0-1A6AD5392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33803" y="1202789"/>
            <a:ext cx="1612974" cy="905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82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0DBD8E-8806-4912-8E02-7B54E72B6B18}"/>
              </a:ext>
            </a:extLst>
          </p:cNvPr>
          <p:cNvSpPr/>
          <p:nvPr/>
        </p:nvSpPr>
        <p:spPr>
          <a:xfrm>
            <a:off x="2305317" y="759654"/>
            <a:ext cx="7469944" cy="52472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E8822-4915-4E1B-8E61-D7C5E424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317" y="852908"/>
            <a:ext cx="7469945" cy="520505"/>
          </a:xfrm>
        </p:spPr>
        <p:txBody>
          <a:bodyPr>
            <a:normAutofit fontScale="90000"/>
          </a:bodyPr>
          <a:lstStyle/>
          <a:p>
            <a:pPr algn="ctr">
              <a:buFontTx/>
              <a:buNone/>
            </a:pPr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Conversion Process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18618-1C72-42E2-84FC-025D1B30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874" y="2785409"/>
            <a:ext cx="6822831" cy="2841669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CC"/>
                </a:solidFill>
              </a:rPr>
              <a:t>Then what </a:t>
            </a:r>
            <a:r>
              <a:rPr lang="en-US" sz="2400" b="1" i="1" dirty="0">
                <a:solidFill>
                  <a:srgbClr val="0000CC"/>
                </a:solidFill>
              </a:rPr>
              <a:t>is</a:t>
            </a:r>
            <a:r>
              <a:rPr lang="en-US" sz="2400" b="1" dirty="0">
                <a:solidFill>
                  <a:srgbClr val="0000CC"/>
                </a:solidFill>
              </a:rPr>
              <a:t> the process that can create such infinite-like success?</a:t>
            </a:r>
          </a:p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It is the process by which </a:t>
            </a:r>
            <a:r>
              <a:rPr lang="en-US" sz="2400" b="1" dirty="0">
                <a:solidFill>
                  <a:srgbClr val="0000CC"/>
                </a:solidFill>
              </a:rPr>
              <a:t>ENERGY</a:t>
            </a:r>
            <a:r>
              <a:rPr lang="en-US" sz="2400" b="1" dirty="0"/>
              <a:t> is directed into a </a:t>
            </a:r>
            <a:r>
              <a:rPr lang="en-US" sz="2400" b="1" dirty="0">
                <a:solidFill>
                  <a:srgbClr val="0000CC"/>
                </a:solidFill>
              </a:rPr>
              <a:t>Force</a:t>
            </a:r>
            <a:r>
              <a:rPr lang="en-US" sz="2400" b="1" dirty="0"/>
              <a:t>, and organized into a </a:t>
            </a:r>
            <a:r>
              <a:rPr lang="en-US" sz="2400" b="1" dirty="0">
                <a:solidFill>
                  <a:srgbClr val="0000CC"/>
                </a:solidFill>
              </a:rPr>
              <a:t>Power</a:t>
            </a:r>
            <a:r>
              <a:rPr lang="en-US" sz="2400" b="1" dirty="0"/>
              <a:t>, that enables these </a:t>
            </a:r>
            <a:r>
              <a:rPr lang="en-US" sz="2400" b="1" dirty="0">
                <a:solidFill>
                  <a:srgbClr val="0000CC"/>
                </a:solidFill>
              </a:rPr>
              <a:t>infinite-like results</a:t>
            </a:r>
          </a:p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We call it the “</a:t>
            </a:r>
            <a:r>
              <a:rPr lang="en-US" sz="2400" b="1" dirty="0">
                <a:solidFill>
                  <a:srgbClr val="FF0000"/>
                </a:solidFill>
              </a:rPr>
              <a:t>Energy Conversion Process</a:t>
            </a:r>
            <a:r>
              <a:rPr lang="en-US" sz="2400" b="1" dirty="0"/>
              <a:t>”</a:t>
            </a:r>
          </a:p>
        </p:txBody>
      </p:sp>
      <p:pic>
        <p:nvPicPr>
          <p:cNvPr id="5" name="Picture 4" descr="A close up of a person&#10;&#10;Description generated with high confidence">
            <a:extLst>
              <a:ext uri="{FF2B5EF4-FFF2-40B4-BE49-F238E27FC236}">
                <a16:creationId xmlns:a16="http://schemas.microsoft.com/office/drawing/2014/main" id="{D3DEF8F9-B864-4890-8DB4-A255CCA53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33802" y="1512285"/>
            <a:ext cx="1612974" cy="905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9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660996-CA65-45C7-B7AF-3AF6836BF516}"/>
              </a:ext>
            </a:extLst>
          </p:cNvPr>
          <p:cNvSpPr/>
          <p:nvPr/>
        </p:nvSpPr>
        <p:spPr>
          <a:xfrm>
            <a:off x="2841675" y="1083207"/>
            <a:ext cx="6527409" cy="46704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4D387-D2B6-4DD9-A4FF-E2099C0B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75" y="2363373"/>
            <a:ext cx="6527409" cy="1690687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Part 2: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CONVERSION PROCESS</a:t>
            </a:r>
            <a:endParaRPr lang="en-US" sz="3600" b="1" dirty="0">
              <a:solidFill>
                <a:srgbClr val="FFFFC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0BCC42-0FC0-49A1-9578-C7A994B61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854" y="1466490"/>
            <a:ext cx="1538836" cy="120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6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erdan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</TotalTime>
  <Words>3019</Words>
  <Application>Microsoft Office PowerPoint</Application>
  <PresentationFormat>Widescreen</PresentationFormat>
  <Paragraphs>442</Paragraphs>
  <Slides>58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Courier New</vt:lpstr>
      <vt:lpstr>Verdana</vt:lpstr>
      <vt:lpstr>Wingdings</vt:lpstr>
      <vt:lpstr>Verdana Office</vt:lpstr>
      <vt:lpstr>Keys to Infinite  Business Success</vt:lpstr>
      <vt:lpstr>Part 1: INFINITE-LIKE SUCCESS</vt:lpstr>
      <vt:lpstr>PowerPoint Presentation</vt:lpstr>
      <vt:lpstr>Infinite-Like Success</vt:lpstr>
      <vt:lpstr>“Inside” As Well!</vt:lpstr>
      <vt:lpstr>What We Can Learn</vt:lpstr>
      <vt:lpstr>Fundamental Process</vt:lpstr>
      <vt:lpstr>Energy Conversion Process</vt:lpstr>
      <vt:lpstr>Part 2: ENERGY CONVERSION PROCESS</vt:lpstr>
      <vt:lpstr>Energy</vt:lpstr>
      <vt:lpstr>Expressions of Human Energy  </vt:lpstr>
      <vt:lpstr>Expressions of Business Energy  </vt:lpstr>
      <vt:lpstr>Energy Conversion</vt:lpstr>
      <vt:lpstr>ENERGY CONVERSION -- Raw energy is Directed into a Force, Organized into a Power, and Acted upon, making it Real in the world – resulting in vast Revenues, Profits, Joy</vt:lpstr>
      <vt:lpstr>Analogy of Harnessing a Child’s Energy</vt:lpstr>
      <vt:lpstr>Envisioning the Future </vt:lpstr>
      <vt:lpstr>Aspects of the Plan</vt:lpstr>
      <vt:lpstr>PowerPoint Presentation</vt:lpstr>
      <vt:lpstr>Example: Consciously Following the Energy Conversion Process</vt:lpstr>
      <vt:lpstr>Part 3: 5 GROWTH ENGINES</vt:lpstr>
      <vt:lpstr>Insuring Results</vt:lpstr>
      <vt:lpstr>Plan and Business Engines</vt:lpstr>
      <vt:lpstr>PowerPoint Presentation</vt:lpstr>
      <vt:lpstr>Effect of Strong Engines</vt:lpstr>
      <vt:lpstr>Effect of Weak Engines</vt:lpstr>
      <vt:lpstr>Effect of Weak Organization engine</vt:lpstr>
      <vt:lpstr>PowerPoint Presentation</vt:lpstr>
      <vt:lpstr>MARKET Engine</vt:lpstr>
      <vt:lpstr>Aspects of MARKET - 1</vt:lpstr>
      <vt:lpstr>Aspects of MARKET - 2</vt:lpstr>
      <vt:lpstr>Example MARKET Strategy</vt:lpstr>
      <vt:lpstr>MARKET Engine Maximum Effect</vt:lpstr>
      <vt:lpstr>TECHNOLOGY Engine* </vt:lpstr>
      <vt:lpstr>Aspects of TECHNOLOGY</vt:lpstr>
      <vt:lpstr> Technology - INNOVATION Drivers</vt:lpstr>
      <vt:lpstr>ORGANIZATION Engine</vt:lpstr>
      <vt:lpstr>Aspects of ORGANIZATION</vt:lpstr>
      <vt:lpstr>ORGANIZATION – Reflections</vt:lpstr>
      <vt:lpstr>Chrysler: Revamping Organizational Parts</vt:lpstr>
      <vt:lpstr>PEOPLE Engine</vt:lpstr>
      <vt:lpstr>Aspects of PEOPLE</vt:lpstr>
      <vt:lpstr>CAPITAL Engine</vt:lpstr>
      <vt:lpstr>Aspects of CAPITAL</vt:lpstr>
      <vt:lpstr>Jeff Bezos’  Money Values</vt:lpstr>
      <vt:lpstr>Part 4: BUSINESS VALUES</vt:lpstr>
      <vt:lpstr>Steve Jobs’ Journey to India</vt:lpstr>
      <vt:lpstr>The Nature of Core Business Values</vt:lpstr>
      <vt:lpstr>Companies Subscribing to Values</vt:lpstr>
      <vt:lpstr>Applying Values to 5 Engines</vt:lpstr>
      <vt:lpstr>Values, Engines, &amp; Energy Conversion</vt:lpstr>
      <vt:lpstr>Applying Values to Smallest Acts</vt:lpstr>
      <vt:lpstr>Applying Values to Smallest Acts</vt:lpstr>
      <vt:lpstr>Example: XYZ Company Applying Values</vt:lpstr>
      <vt:lpstr>Sets of Values Used by Companies -1</vt:lpstr>
      <vt:lpstr>Sets of Values Used by Companies -2</vt:lpstr>
      <vt:lpstr>Sample Core Business Values</vt:lpstr>
      <vt:lpstr>KEYS TO INFINITE BUSINESS SUCCESS  -Energy Conversion Process  -5 Growth Engines  -Core Business Values    Vast, Infinite-Like Success!</vt:lpstr>
      <vt:lpstr>Keys to Infinite Business Success Roy Posner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Keys to Infinite Business Success</dc:title>
  <dc:creator>Roy Posner</dc:creator>
  <cp:lastModifiedBy>Roy Posner</cp:lastModifiedBy>
  <cp:revision>1664</cp:revision>
  <dcterms:created xsi:type="dcterms:W3CDTF">2018-09-20T14:31:17Z</dcterms:created>
  <dcterms:modified xsi:type="dcterms:W3CDTF">2018-10-11T16:59:31Z</dcterms:modified>
</cp:coreProperties>
</file>