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9FECE"/>
    <a:srgbClr val="F1B9E6"/>
    <a:srgbClr val="D5D5FF"/>
    <a:srgbClr val="C1C1FF"/>
    <a:srgbClr val="FFC5C5"/>
    <a:srgbClr val="DDDDFF"/>
    <a:srgbClr val="8B8BFF"/>
    <a:srgbClr val="0000CC"/>
    <a:srgbClr val="F6D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84" autoAdjust="0"/>
  </p:normalViewPr>
  <p:slideViewPr>
    <p:cSldViewPr>
      <p:cViewPr>
        <p:scale>
          <a:sx n="90" d="100"/>
          <a:sy n="90" d="100"/>
        </p:scale>
        <p:origin x="-384" y="360"/>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BFA047A-2699-4716-9F9F-DEE43BFDE9FF}" type="datetimeFigureOut">
              <a:rPr lang="en-US" smtClean="0"/>
              <a:t>7/14/2014</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F4C3A4D-BA0F-4443-AED0-B8C4A507625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A047A-2699-4716-9F9F-DEE43BFDE9FF}" type="datetimeFigureOut">
              <a:rPr lang="en-US" smtClean="0"/>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A047A-2699-4716-9F9F-DEE43BFDE9FF}" type="datetimeFigureOut">
              <a:rPr lang="en-US" smtClean="0"/>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A047A-2699-4716-9F9F-DEE43BFDE9FF}" type="datetimeFigureOut">
              <a:rPr lang="en-US" smtClean="0"/>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A047A-2699-4716-9F9F-DEE43BFDE9FF}" type="datetimeFigureOut">
              <a:rPr lang="en-US" smtClean="0"/>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BFA047A-2699-4716-9F9F-DEE43BFDE9FF}" type="datetimeFigureOut">
              <a:rPr lang="en-US" smtClean="0"/>
              <a:t>7/14/2014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C3A4D-BA0F-4443-AED0-B8C4A5076257}"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BFA047A-2699-4716-9F9F-DEE43BFDE9FF}" type="datetimeFigureOut">
              <a:rPr lang="en-US" smtClean="0"/>
              <a:t>7/14/2014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4C3A4D-BA0F-4443-AED0-B8C4A5076257}"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A047A-2699-4716-9F9F-DEE43BFDE9FF}" type="datetimeFigureOut">
              <a:rPr lang="en-US" smtClean="0"/>
              <a:t>7/14/2014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A047A-2699-4716-9F9F-DEE43BFDE9FF}" type="datetimeFigureOut">
              <a:rPr lang="en-US" smtClean="0"/>
              <a:t>7/14/2014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4C3A4D-BA0F-4443-AED0-B8C4A507625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2BFA047A-2699-4716-9F9F-DEE43BFDE9FF}" type="datetimeFigureOut">
              <a:rPr lang="en-US" smtClean="0"/>
              <a:t>7/14/2014</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CF4C3A4D-BA0F-4443-AED0-B8C4A507625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2BFA047A-2699-4716-9F9F-DEE43BFDE9FF}" type="datetimeFigureOut">
              <a:rPr lang="en-US" smtClean="0"/>
              <a:t>7/14/2014</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CF4C3A4D-BA0F-4443-AED0-B8C4A507625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BFA047A-2699-4716-9F9F-DEE43BFDE9FF}" type="datetimeFigureOut">
              <a:rPr lang="en-US" smtClean="0"/>
              <a:t>7/14/2014</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F4C3A4D-BA0F-4443-AED0-B8C4A507625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533400"/>
            <a:ext cx="7772400" cy="57912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90600" y="2321633"/>
            <a:ext cx="7175351" cy="878767"/>
          </a:xfrm>
        </p:spPr>
        <p:txBody>
          <a:bodyPr>
            <a:normAutofit/>
          </a:bodyPr>
          <a:lstStyle/>
          <a:p>
            <a:pPr marL="182880" indent="0" algn="ctr">
              <a:buNone/>
            </a:pPr>
            <a:r>
              <a:rPr lang="en-US" sz="3200" b="1" dirty="0" smtClean="0">
                <a:solidFill>
                  <a:srgbClr val="F1B9E6"/>
                </a:solidFill>
              </a:rPr>
              <a:t>The Living Organization</a:t>
            </a:r>
            <a:endParaRPr lang="en-US" sz="3200" b="1" dirty="0">
              <a:solidFill>
                <a:srgbClr val="F1B9E6"/>
              </a:solidFill>
            </a:endParaRPr>
          </a:p>
        </p:txBody>
      </p:sp>
      <p:sp>
        <p:nvSpPr>
          <p:cNvPr id="3" name="Subtitle 2"/>
          <p:cNvSpPr>
            <a:spLocks noGrp="1"/>
          </p:cNvSpPr>
          <p:nvPr>
            <p:ph type="subTitle" idx="1"/>
          </p:nvPr>
        </p:nvSpPr>
        <p:spPr>
          <a:xfrm>
            <a:off x="1727200" y="4191000"/>
            <a:ext cx="5712179" cy="685800"/>
          </a:xfrm>
        </p:spPr>
        <p:txBody>
          <a:bodyPr/>
          <a:lstStyle/>
          <a:p>
            <a:r>
              <a:rPr lang="en-US" dirty="0">
                <a:solidFill>
                  <a:schemeClr val="bg1">
                    <a:lumMod val="95000"/>
                  </a:schemeClr>
                </a:solidFill>
              </a:rPr>
              <a:t>p</a:t>
            </a:r>
            <a:r>
              <a:rPr lang="en-US" dirty="0" smtClean="0">
                <a:solidFill>
                  <a:schemeClr val="bg1">
                    <a:lumMod val="95000"/>
                  </a:schemeClr>
                </a:solidFill>
              </a:rPr>
              <a:t>resented by LAMERE</a:t>
            </a:r>
          </a:p>
        </p:txBody>
      </p:sp>
      <p:sp>
        <p:nvSpPr>
          <p:cNvPr id="4" name="Subtitle 2"/>
          <p:cNvSpPr txBox="1">
            <a:spLocks/>
          </p:cNvSpPr>
          <p:nvPr/>
        </p:nvSpPr>
        <p:spPr>
          <a:xfrm>
            <a:off x="1672883" y="5181600"/>
            <a:ext cx="5712179" cy="496711"/>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2"/>
              </a:buClr>
              <a:buSzPct val="85000"/>
              <a:buFont typeface="Brush Script MT" pitchFamily="66" charset="0"/>
              <a:buNone/>
              <a:defRPr sz="2400" kern="1200">
                <a:solidFill>
                  <a:schemeClr val="tx2"/>
                </a:solidFill>
                <a:latin typeface="+mn-lt"/>
                <a:ea typeface="+mn-ea"/>
                <a:cs typeface="+mn-cs"/>
              </a:defRPr>
            </a:lvl1pPr>
            <a:lvl2pPr marL="457200" indent="0" algn="ctr" defTabSz="914400" rtl="0" eaLnBrk="1" latinLnBrk="0" hangingPunct="1">
              <a:spcBef>
                <a:spcPct val="20000"/>
              </a:spcBef>
              <a:buClr>
                <a:schemeClr val="accent2"/>
              </a:buClr>
              <a:buSzPct val="85000"/>
              <a:buFont typeface="Brush Script MT" pitchFamily="66"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SzPct val="85000"/>
              <a:buFont typeface="Brush Script MT" pitchFamily="66"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SzPct val="85000"/>
              <a:buFont typeface="Brush Script MT" pitchFamily="66"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9pPr>
          </a:lstStyle>
          <a:p>
            <a:r>
              <a:rPr lang="en-US" sz="1000" smtClean="0">
                <a:solidFill>
                  <a:schemeClr val="bg1">
                    <a:lumMod val="95000"/>
                  </a:schemeClr>
                </a:solidFill>
              </a:rPr>
              <a:t>7/14/2014 6:13 PM</a:t>
            </a:r>
            <a:endParaRPr lang="en-US" sz="1000" dirty="0">
              <a:solidFill>
                <a:schemeClr val="bg1">
                  <a:lumMod val="95000"/>
                </a:schemeClr>
              </a:solidFill>
            </a:endParaRPr>
          </a:p>
        </p:txBody>
      </p:sp>
      <p:pic>
        <p:nvPicPr>
          <p:cNvPr id="5" name="MS900388627[1].wav">
            <a:hlinkClick r:id="" action="ppaction://media"/>
          </p:cNvPr>
          <p:cNvPicPr>
            <a:picLocks noChangeAspect="1"/>
          </p:cNvPicPr>
          <p:nvPr>
            <a:audioFile r:link="rId2"/>
            <p:extLst>
              <p:ext uri="{DAA4B4D4-6D71-4841-9C94-3DE7FCFB9230}">
                <p14:media xmlns:p14="http://schemas.microsoft.com/office/powerpoint/2010/main" r:embed="rId1">
                  <p14:fade in="5840" out="9000"/>
                </p14:media>
              </p:ext>
            </p:extLst>
          </p:nvPr>
        </p:nvPicPr>
        <p:blipFill>
          <a:blip r:embed="rId4"/>
          <a:stretch>
            <a:fillRect/>
          </a:stretch>
        </p:blipFill>
        <p:spPr>
          <a:xfrm>
            <a:off x="2286000" y="1194391"/>
            <a:ext cx="609600" cy="609600"/>
          </a:xfrm>
          <a:prstGeom prst="rect">
            <a:avLst/>
          </a:prstGeom>
        </p:spPr>
      </p:pic>
    </p:spTree>
    <p:extLst>
      <p:ext uri="{BB962C8B-B14F-4D97-AF65-F5344CB8AC3E}">
        <p14:creationId xmlns:p14="http://schemas.microsoft.com/office/powerpoint/2010/main" val="304819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48" fill="hold"/>
                                        <p:tgtEl>
                                          <p:spTgt spid="5"/>
                                        </p:tgtEl>
                                      </p:cBhvr>
                                    </p:cmd>
                                  </p:childTnLst>
                                </p:cTn>
                              </p:par>
                              <p:par>
                                <p:cTn id="7" presetID="21" presetClass="entr" presetSubtype="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heel(1)">
                                      <p:cBhvr>
                                        <p:cTn id="9" dur="8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5000"/>
                                        <p:tgtEl>
                                          <p:spTgt spid="3">
                                            <p:txEl>
                                              <p:pRg st="0" end="0"/>
                                            </p:txEl>
                                          </p:spTgt>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8"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81000"/>
            <a:ext cx="7924800" cy="59436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38200" y="2514600"/>
            <a:ext cx="7467600" cy="1600200"/>
          </a:xfrm>
        </p:spPr>
        <p:txBody>
          <a:bodyPr>
            <a:noAutofit/>
          </a:bodyPr>
          <a:lstStyle/>
          <a:p>
            <a:pPr marL="0" indent="0" algn="ctr">
              <a:spcBef>
                <a:spcPts val="600"/>
              </a:spcBef>
              <a:buClr>
                <a:schemeClr val="bg2">
                  <a:lumMod val="75000"/>
                </a:schemeClr>
              </a:buClr>
              <a:buNone/>
            </a:pPr>
            <a:r>
              <a:rPr lang="en-US" sz="2200" b="1" dirty="0" smtClean="0">
                <a:solidFill>
                  <a:srgbClr val="C1C1FF"/>
                </a:solidFill>
              </a:rPr>
              <a:t>So one question remains:</a:t>
            </a:r>
          </a:p>
          <a:p>
            <a:pPr marL="0" indent="0" algn="ctr">
              <a:spcBef>
                <a:spcPts val="600"/>
              </a:spcBef>
              <a:buClr>
                <a:schemeClr val="bg2">
                  <a:lumMod val="75000"/>
                </a:schemeClr>
              </a:buClr>
              <a:buNone/>
            </a:pPr>
            <a:r>
              <a:rPr lang="en-US" sz="2000" b="1" dirty="0" smtClean="0">
                <a:solidFill>
                  <a:schemeClr val="bg1"/>
                </a:solidFill>
              </a:rPr>
              <a:t>How can YOUR company become a dynamic, </a:t>
            </a:r>
          </a:p>
          <a:p>
            <a:pPr marL="0" indent="0" algn="ctr">
              <a:spcBef>
                <a:spcPts val="600"/>
              </a:spcBef>
              <a:buClr>
                <a:schemeClr val="bg2">
                  <a:lumMod val="75000"/>
                </a:schemeClr>
              </a:buClr>
              <a:buNone/>
            </a:pPr>
            <a:r>
              <a:rPr lang="en-US" sz="2000" b="1" dirty="0" smtClean="0">
                <a:solidFill>
                  <a:schemeClr val="bg1"/>
                </a:solidFill>
              </a:rPr>
              <a:t>energy-filled, joyous, infinitely profitable </a:t>
            </a:r>
          </a:p>
          <a:p>
            <a:pPr marL="0" indent="0" algn="ctr">
              <a:spcBef>
                <a:spcPts val="600"/>
              </a:spcBef>
              <a:buClr>
                <a:schemeClr val="bg2">
                  <a:lumMod val="75000"/>
                </a:schemeClr>
              </a:buClr>
              <a:buNone/>
            </a:pPr>
            <a:r>
              <a:rPr lang="en-US" b="1" dirty="0" smtClean="0">
                <a:solidFill>
                  <a:schemeClr val="accent5">
                    <a:lumMod val="40000"/>
                    <a:lumOff val="60000"/>
                  </a:schemeClr>
                </a:solidFill>
              </a:rPr>
              <a:t>Living Organization?</a:t>
            </a:r>
            <a:endParaRPr lang="en-US" b="1" dirty="0">
              <a:solidFill>
                <a:schemeClr val="accent5">
                  <a:lumMod val="40000"/>
                  <a:lumOff val="60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852" y="838200"/>
            <a:ext cx="2061148" cy="1371600"/>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838200"/>
            <a:ext cx="2068643" cy="137160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0751" y="4495800"/>
            <a:ext cx="1222498" cy="1295400"/>
          </a:xfrm>
          <a:prstGeom prst="rect">
            <a:avLst/>
          </a:prstGeom>
          <a:effectLst>
            <a:outerShdw blurRad="50800" dist="38100" dir="2700000" algn="tl" rotWithShape="0">
              <a:prstClr val="black">
                <a:alpha val="40000"/>
              </a:prstClr>
            </a:outerShdw>
          </a:effectLst>
        </p:spPr>
      </p:pic>
      <p:pic>
        <p:nvPicPr>
          <p:cNvPr id="10" name="MS900388627[1].wav">
            <a:hlinkClick r:id="" action="ppaction://media"/>
          </p:cNvPr>
          <p:cNvPicPr>
            <a:picLocks noChangeAspect="1"/>
          </p:cNvPicPr>
          <p:nvPr>
            <a:audioFile r:link="rId2"/>
            <p:extLst>
              <p:ext uri="{DAA4B4D4-6D71-4841-9C94-3DE7FCFB9230}">
                <p14:media xmlns:p14="http://schemas.microsoft.com/office/powerpoint/2010/main" r:embed="rId1">
                  <p14:fade in="5840" out="9000"/>
                </p14:media>
              </p:ext>
            </p:extLst>
          </p:nvPr>
        </p:nvPicPr>
        <p:blipFill>
          <a:blip r:embed="rId7"/>
          <a:stretch>
            <a:fillRect/>
          </a:stretch>
        </p:blipFill>
        <p:spPr>
          <a:xfrm>
            <a:off x="4114800" y="685800"/>
            <a:ext cx="609600" cy="609600"/>
          </a:xfrm>
          <a:prstGeom prst="rect">
            <a:avLst/>
          </a:prstGeom>
        </p:spPr>
      </p:pic>
    </p:spTree>
    <p:extLst>
      <p:ext uri="{BB962C8B-B14F-4D97-AF65-F5344CB8AC3E}">
        <p14:creationId xmlns:p14="http://schemas.microsoft.com/office/powerpoint/2010/main" val="85686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34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81000"/>
            <a:ext cx="7924800" cy="5943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219200" y="3124200"/>
            <a:ext cx="6705600" cy="1676400"/>
          </a:xfrm>
        </p:spPr>
        <p:txBody>
          <a:bodyPr>
            <a:normAutofit/>
          </a:bodyPr>
          <a:lstStyle/>
          <a:p>
            <a:pPr marL="0" indent="0" algn="just">
              <a:buNone/>
            </a:pPr>
            <a:r>
              <a:rPr lang="en-US" sz="1800" dirty="0" smtClean="0">
                <a:solidFill>
                  <a:schemeClr val="bg1"/>
                </a:solidFill>
              </a:rPr>
              <a:t>One </a:t>
            </a:r>
            <a:r>
              <a:rPr lang="en-US" sz="1800" dirty="0">
                <a:solidFill>
                  <a:schemeClr val="bg1"/>
                </a:solidFill>
              </a:rPr>
              <a:t>can imagine </a:t>
            </a:r>
            <a:r>
              <a:rPr lang="en-US" sz="1800" dirty="0" smtClean="0">
                <a:solidFill>
                  <a:schemeClr val="bg1"/>
                </a:solidFill>
              </a:rPr>
              <a:t>a Living Organization </a:t>
            </a:r>
            <a:r>
              <a:rPr lang="en-US" sz="1800" dirty="0">
                <a:solidFill>
                  <a:schemeClr val="bg1"/>
                </a:solidFill>
              </a:rPr>
              <a:t>as a clear, </a:t>
            </a:r>
            <a:r>
              <a:rPr lang="en-US" sz="1800" dirty="0" smtClean="0">
                <a:solidFill>
                  <a:schemeClr val="bg1"/>
                </a:solidFill>
              </a:rPr>
              <a:t>crystalline, three-dimensional sphere in </a:t>
            </a:r>
            <a:r>
              <a:rPr lang="en-US" sz="1800" dirty="0">
                <a:solidFill>
                  <a:schemeClr val="bg1"/>
                </a:solidFill>
              </a:rPr>
              <a:t>which people, customers, products and services, market, structure, activities, projects, finances, etc. are dynamically interrelated, pulsing with energy, producing infinite-like </a:t>
            </a:r>
            <a:r>
              <a:rPr lang="en-US" sz="1800" dirty="0" smtClean="0">
                <a:solidFill>
                  <a:schemeClr val="bg1"/>
                </a:solidFill>
              </a:rPr>
              <a:t>results, </a:t>
            </a:r>
            <a:r>
              <a:rPr lang="en-US" sz="1800" dirty="0">
                <a:solidFill>
                  <a:schemeClr val="bg1"/>
                </a:solidFill>
              </a:rPr>
              <a:t>as well as ecstatic joy for all. </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3505200" y="685800"/>
            <a:ext cx="2133600" cy="2133600"/>
          </a:xfrm>
          <a:prstGeom prst="rect">
            <a:avLst/>
          </a:prstGeom>
        </p:spPr>
      </p:pic>
    </p:spTree>
    <p:extLst>
      <p:ext uri="{BB962C8B-B14F-4D97-AF65-F5344CB8AC3E}">
        <p14:creationId xmlns:p14="http://schemas.microsoft.com/office/powerpoint/2010/main" val="186149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81000"/>
            <a:ext cx="7848600" cy="5943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60626" y="1752600"/>
            <a:ext cx="3440373" cy="2667000"/>
          </a:xfrm>
        </p:spPr>
        <p:txBody>
          <a:bodyPr>
            <a:normAutofit/>
          </a:bodyPr>
          <a:lstStyle/>
          <a:p>
            <a:pPr marL="0" indent="0">
              <a:spcBef>
                <a:spcPts val="600"/>
              </a:spcBef>
              <a:buNone/>
            </a:pPr>
            <a:r>
              <a:rPr lang="en-US" sz="1600" dirty="0" smtClean="0">
                <a:solidFill>
                  <a:schemeClr val="bg1"/>
                </a:solidFill>
              </a:rPr>
              <a:t>When </a:t>
            </a:r>
            <a:r>
              <a:rPr lang="en-US" sz="1600" dirty="0">
                <a:solidFill>
                  <a:schemeClr val="bg1"/>
                </a:solidFill>
              </a:rPr>
              <a:t>you zoom into any part of this business entity you see its dynamic </a:t>
            </a:r>
            <a:r>
              <a:rPr lang="en-US" sz="1600" dirty="0" smtClean="0">
                <a:solidFill>
                  <a:schemeClr val="bg1"/>
                </a:solidFill>
              </a:rPr>
              <a:t>relationship </a:t>
            </a:r>
            <a:r>
              <a:rPr lang="en-US" sz="1600" dirty="0">
                <a:solidFill>
                  <a:schemeClr val="bg1"/>
                </a:solidFill>
              </a:rPr>
              <a:t>with other parts, sparkling with creative </a:t>
            </a:r>
            <a:r>
              <a:rPr lang="en-US" sz="1600" dirty="0" smtClean="0">
                <a:solidFill>
                  <a:schemeClr val="bg1"/>
                </a:solidFill>
              </a:rPr>
              <a:t>energy, </a:t>
            </a:r>
            <a:r>
              <a:rPr lang="en-US" sz="1600" dirty="0">
                <a:solidFill>
                  <a:schemeClr val="bg1"/>
                </a:solidFill>
              </a:rPr>
              <a:t>always manifesting the fresh and new. </a:t>
            </a:r>
            <a:endParaRPr lang="en-US" sz="1600" dirty="0" smtClean="0">
              <a:solidFill>
                <a:schemeClr val="bg1"/>
              </a:solidFill>
            </a:endParaRPr>
          </a:p>
          <a:p>
            <a:pPr marL="0" indent="0">
              <a:spcBef>
                <a:spcPts val="600"/>
              </a:spcBef>
              <a:buNone/>
            </a:pPr>
            <a:r>
              <a:rPr lang="en-US" sz="1600" dirty="0" smtClean="0">
                <a:solidFill>
                  <a:schemeClr val="bg1"/>
                </a:solidFill>
              </a:rPr>
              <a:t>This </a:t>
            </a:r>
            <a:r>
              <a:rPr lang="en-US" sz="1600" dirty="0">
                <a:solidFill>
                  <a:schemeClr val="bg1"/>
                </a:solidFill>
              </a:rPr>
              <a:t>institution, personified as a globe of ever-expanding consciousness and </a:t>
            </a:r>
            <a:r>
              <a:rPr lang="en-US" sz="1600" dirty="0" smtClean="0">
                <a:solidFill>
                  <a:schemeClr val="bg1"/>
                </a:solidFill>
              </a:rPr>
              <a:t>joy touches and energizes the society as well.</a:t>
            </a:r>
            <a:r>
              <a:rPr lang="en-US" sz="1600" dirty="0" smtClean="0"/>
              <a:t> s</a:t>
            </a:r>
            <a:endParaRPr lang="en-US" sz="1600" dirty="0">
              <a:solidFill>
                <a:schemeClr val="bg1"/>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914400" y="1371600"/>
            <a:ext cx="3429000" cy="3429000"/>
          </a:xfrm>
          <a:prstGeom prst="rect">
            <a:avLst/>
          </a:prstGeom>
        </p:spPr>
      </p:pic>
    </p:spTree>
    <p:extLst>
      <p:ext uri="{BB962C8B-B14F-4D97-AF65-F5344CB8AC3E}">
        <p14:creationId xmlns:p14="http://schemas.microsoft.com/office/powerpoint/2010/main" val="408959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4000" fill="hold"/>
                                        <p:tgtEl>
                                          <p:spTgt spid="7"/>
                                        </p:tgtEl>
                                        <p:attrNameLst>
                                          <p:attrName>ppt_w</p:attrName>
                                        </p:attrNameLst>
                                      </p:cBhvr>
                                      <p:tavLst>
                                        <p:tav tm="0">
                                          <p:val>
                                            <p:fltVal val="0"/>
                                          </p:val>
                                        </p:tav>
                                        <p:tav tm="100000">
                                          <p:val>
                                            <p:strVal val="#ppt_w"/>
                                          </p:val>
                                        </p:tav>
                                      </p:tavLst>
                                    </p:anim>
                                    <p:anim calcmode="lin" valueType="num">
                                      <p:cBhvr>
                                        <p:cTn id="8" dur="4000" fill="hold"/>
                                        <p:tgtEl>
                                          <p:spTgt spid="7"/>
                                        </p:tgtEl>
                                        <p:attrNameLst>
                                          <p:attrName>ppt_h</p:attrName>
                                        </p:attrNameLst>
                                      </p:cBhvr>
                                      <p:tavLst>
                                        <p:tav tm="0">
                                          <p:val>
                                            <p:fltVal val="0"/>
                                          </p:val>
                                        </p:tav>
                                        <p:tav tm="100000">
                                          <p:val>
                                            <p:strVal val="#ppt_h"/>
                                          </p:val>
                                        </p:tav>
                                      </p:tavLst>
                                    </p:anim>
                                    <p:animEffect transition="in" filter="fade">
                                      <p:cBhvr>
                                        <p:cTn id="9" dur="4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3">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81000"/>
            <a:ext cx="7924800" cy="5943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419600" y="838200"/>
            <a:ext cx="3810000" cy="4876800"/>
          </a:xfrm>
        </p:spPr>
        <p:txBody>
          <a:bodyPr>
            <a:normAutofit/>
          </a:bodyPr>
          <a:lstStyle/>
          <a:p>
            <a:pPr marL="0" indent="0">
              <a:spcBef>
                <a:spcPts val="600"/>
              </a:spcBef>
              <a:buNone/>
            </a:pPr>
            <a:r>
              <a:rPr lang="en-US" sz="1800" dirty="0" smtClean="0">
                <a:solidFill>
                  <a:schemeClr val="tx2">
                    <a:lumMod val="20000"/>
                    <a:lumOff val="80000"/>
                  </a:schemeClr>
                </a:solidFill>
              </a:rPr>
              <a:t>At </a:t>
            </a:r>
            <a:r>
              <a:rPr lang="en-US" sz="1800" dirty="0">
                <a:solidFill>
                  <a:schemeClr val="tx2">
                    <a:lumMod val="20000"/>
                    <a:lumOff val="80000"/>
                  </a:schemeClr>
                </a:solidFill>
              </a:rPr>
              <a:t>the core of </a:t>
            </a:r>
            <a:r>
              <a:rPr lang="en-US" sz="1800" dirty="0" smtClean="0">
                <a:solidFill>
                  <a:schemeClr val="tx2">
                    <a:lumMod val="20000"/>
                    <a:lumOff val="80000"/>
                  </a:schemeClr>
                </a:solidFill>
              </a:rPr>
              <a:t>a Living Organization </a:t>
            </a:r>
            <a:r>
              <a:rPr lang="en-US" sz="1800" dirty="0">
                <a:solidFill>
                  <a:schemeClr val="tx2">
                    <a:lumMod val="20000"/>
                    <a:lumOff val="80000"/>
                  </a:schemeClr>
                </a:solidFill>
              </a:rPr>
              <a:t>are its </a:t>
            </a:r>
            <a:r>
              <a:rPr lang="en-US" sz="1800" dirty="0">
                <a:solidFill>
                  <a:srgbClr val="FFFFCC"/>
                </a:solidFill>
              </a:rPr>
              <a:t>deepest values and beliefs</a:t>
            </a:r>
            <a:r>
              <a:rPr lang="en-US" sz="1800" dirty="0">
                <a:solidFill>
                  <a:schemeClr val="tx2">
                    <a:lumMod val="20000"/>
                    <a:lumOff val="80000"/>
                  </a:schemeClr>
                </a:solidFill>
              </a:rPr>
              <a:t>; its soul and psychic center, which is nowhere and </a:t>
            </a:r>
            <a:r>
              <a:rPr lang="en-US" sz="1800" dirty="0" smtClean="0">
                <a:solidFill>
                  <a:schemeClr val="tx2">
                    <a:lumMod val="20000"/>
                    <a:lumOff val="80000"/>
                  </a:schemeClr>
                </a:solidFill>
              </a:rPr>
              <a:t>everywhere to be found, </a:t>
            </a:r>
            <a:r>
              <a:rPr lang="en-US" sz="1800" dirty="0">
                <a:solidFill>
                  <a:schemeClr val="tx2">
                    <a:lumMod val="20000"/>
                    <a:lumOff val="80000"/>
                  </a:schemeClr>
                </a:solidFill>
              </a:rPr>
              <a:t>permeating all aspects of its being. </a:t>
            </a:r>
            <a:endParaRPr lang="en-US" sz="1800" dirty="0" smtClean="0">
              <a:solidFill>
                <a:schemeClr val="tx2">
                  <a:lumMod val="20000"/>
                  <a:lumOff val="80000"/>
                </a:schemeClr>
              </a:solidFill>
            </a:endParaRPr>
          </a:p>
          <a:p>
            <a:pPr marL="0" indent="0">
              <a:spcBef>
                <a:spcPts val="600"/>
              </a:spcBef>
              <a:buNone/>
            </a:pPr>
            <a:r>
              <a:rPr lang="en-US" sz="1800" dirty="0" smtClean="0">
                <a:solidFill>
                  <a:schemeClr val="tx2">
                    <a:lumMod val="20000"/>
                    <a:lumOff val="80000"/>
                  </a:schemeClr>
                </a:solidFill>
              </a:rPr>
              <a:t>It </a:t>
            </a:r>
            <a:r>
              <a:rPr lang="en-US" sz="1800" dirty="0">
                <a:solidFill>
                  <a:schemeClr val="tx2">
                    <a:lumMod val="20000"/>
                    <a:lumOff val="80000"/>
                  </a:schemeClr>
                </a:solidFill>
              </a:rPr>
              <a:t>is the </a:t>
            </a:r>
            <a:r>
              <a:rPr lang="en-US" sz="1800" dirty="0">
                <a:solidFill>
                  <a:srgbClr val="FFFFCC"/>
                </a:solidFill>
              </a:rPr>
              <a:t>secret Source and Purpose </a:t>
            </a:r>
            <a:r>
              <a:rPr lang="en-US" sz="1800" dirty="0">
                <a:solidFill>
                  <a:schemeClr val="tx2">
                    <a:lumMod val="20000"/>
                    <a:lumOff val="80000"/>
                  </a:schemeClr>
                </a:solidFill>
              </a:rPr>
              <a:t>of things that makes </a:t>
            </a:r>
            <a:r>
              <a:rPr lang="en-US" sz="1800" dirty="0" smtClean="0">
                <a:solidFill>
                  <a:schemeClr val="tx2">
                    <a:lumMod val="20000"/>
                    <a:lumOff val="80000"/>
                  </a:schemeClr>
                </a:solidFill>
              </a:rPr>
              <a:t>every aspect </a:t>
            </a:r>
            <a:r>
              <a:rPr lang="en-US" sz="1800" dirty="0">
                <a:solidFill>
                  <a:schemeClr val="tx2">
                    <a:lumMod val="20000"/>
                    <a:lumOff val="80000"/>
                  </a:schemeClr>
                </a:solidFill>
              </a:rPr>
              <a:t>of this Living Organization pulsate with life. </a:t>
            </a:r>
            <a:endParaRPr lang="en-US" sz="1800" dirty="0" smtClean="0">
              <a:solidFill>
                <a:schemeClr val="tx2">
                  <a:lumMod val="20000"/>
                  <a:lumOff val="80000"/>
                </a:schemeClr>
              </a:solidFill>
            </a:endParaRPr>
          </a:p>
          <a:p>
            <a:pPr marL="0" indent="0">
              <a:spcBef>
                <a:spcPts val="600"/>
              </a:spcBef>
              <a:buNone/>
            </a:pPr>
            <a:r>
              <a:rPr lang="en-US" sz="1800" dirty="0" smtClean="0">
                <a:solidFill>
                  <a:srgbClr val="FFFFCC"/>
                </a:solidFill>
              </a:rPr>
              <a:t>It </a:t>
            </a:r>
            <a:r>
              <a:rPr lang="en-US" sz="1800" dirty="0">
                <a:solidFill>
                  <a:srgbClr val="FFFFCC"/>
                </a:solidFill>
              </a:rPr>
              <a:t>is what generates aspiration, will, energy, vision, knowledge, </a:t>
            </a:r>
            <a:r>
              <a:rPr lang="en-US" sz="1800" dirty="0" smtClean="0">
                <a:solidFill>
                  <a:srgbClr val="FFFFCC"/>
                </a:solidFill>
              </a:rPr>
              <a:t>and perfection </a:t>
            </a:r>
            <a:r>
              <a:rPr lang="en-US" sz="1800" dirty="0">
                <a:solidFill>
                  <a:srgbClr val="FFFFCC"/>
                </a:solidFill>
              </a:rPr>
              <a:t>in this dynamic, infinitely </a:t>
            </a:r>
            <a:r>
              <a:rPr lang="en-US" sz="1800" dirty="0" smtClean="0">
                <a:solidFill>
                  <a:srgbClr val="FFFFCC"/>
                </a:solidFill>
              </a:rPr>
              <a:t>expanding </a:t>
            </a:r>
            <a:r>
              <a:rPr lang="en-US" sz="1800" dirty="0" smtClean="0">
                <a:solidFill>
                  <a:srgbClr val="FFFFCC"/>
                </a:solidFill>
              </a:rPr>
              <a:t>entity. </a:t>
            </a:r>
            <a:endParaRPr lang="en-US" sz="1800" dirty="0" smtClean="0">
              <a:solidFill>
                <a:srgbClr val="FFFFCC"/>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3702" r="20058" b="2239"/>
          <a:stretch/>
        </p:blipFill>
        <p:spPr>
          <a:xfrm>
            <a:off x="1371600" y="1868606"/>
            <a:ext cx="2539926" cy="2472519"/>
          </a:xfrm>
          <a:prstGeom prst="rect">
            <a:avLst/>
          </a:prstGeom>
        </p:spPr>
      </p:pic>
    </p:spTree>
    <p:extLst>
      <p:ext uri="{BB962C8B-B14F-4D97-AF65-F5344CB8AC3E}">
        <p14:creationId xmlns:p14="http://schemas.microsoft.com/office/powerpoint/2010/main" val="360841267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4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81000"/>
            <a:ext cx="7924800" cy="59436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60626" y="914400"/>
            <a:ext cx="3592773" cy="5105400"/>
          </a:xfrm>
        </p:spPr>
        <p:txBody>
          <a:bodyPr>
            <a:normAutofit fontScale="92500" lnSpcReduction="10000"/>
          </a:bodyPr>
          <a:lstStyle/>
          <a:p>
            <a:endParaRPr lang="en-US" sz="1800" dirty="0">
              <a:solidFill>
                <a:schemeClr val="bg1"/>
              </a:solidFill>
            </a:endParaRPr>
          </a:p>
          <a:p>
            <a:pPr marL="0" indent="0">
              <a:buNone/>
            </a:pPr>
            <a:r>
              <a:rPr lang="en-US" sz="1800" dirty="0" smtClean="0">
                <a:solidFill>
                  <a:schemeClr val="bg1"/>
                </a:solidFill>
              </a:rPr>
              <a:t>In a Living Organization there are an </a:t>
            </a:r>
            <a:r>
              <a:rPr lang="en-US" sz="1800" dirty="0">
                <a:solidFill>
                  <a:schemeClr val="bg1"/>
                </a:solidFill>
              </a:rPr>
              <a:t>infinite </a:t>
            </a:r>
            <a:r>
              <a:rPr lang="en-US" sz="1800" dirty="0" smtClean="0">
                <a:solidFill>
                  <a:schemeClr val="bg1"/>
                </a:solidFill>
              </a:rPr>
              <a:t>number of </a:t>
            </a:r>
            <a:r>
              <a:rPr lang="en-US" sz="1800" dirty="0" smtClean="0">
                <a:solidFill>
                  <a:srgbClr val="FFFFCC"/>
                </a:solidFill>
              </a:rPr>
              <a:t>intimate and dynamic relationships </a:t>
            </a:r>
            <a:r>
              <a:rPr lang="en-US" sz="1800" dirty="0">
                <a:solidFill>
                  <a:schemeClr val="bg1"/>
                </a:solidFill>
              </a:rPr>
              <a:t>among-</a:t>
            </a:r>
          </a:p>
          <a:p>
            <a:pPr>
              <a:buClr>
                <a:schemeClr val="bg2">
                  <a:lumMod val="75000"/>
                </a:schemeClr>
              </a:buClr>
              <a:buFont typeface="Wingdings" panose="05000000000000000000" pitchFamily="2" charset="2"/>
              <a:buChar char="ü"/>
            </a:pPr>
            <a:r>
              <a:rPr lang="en-US" sz="1800" dirty="0" smtClean="0">
                <a:solidFill>
                  <a:schemeClr val="bg1"/>
                </a:solidFill>
              </a:rPr>
              <a:t>Employees</a:t>
            </a:r>
            <a:endParaRPr lang="en-US" sz="1800" dirty="0">
              <a:solidFill>
                <a:schemeClr val="bg1"/>
              </a:solidFill>
            </a:endParaRPr>
          </a:p>
          <a:p>
            <a:pPr>
              <a:buClr>
                <a:schemeClr val="bg2">
                  <a:lumMod val="75000"/>
                </a:schemeClr>
              </a:buClr>
              <a:buFont typeface="Wingdings" panose="05000000000000000000" pitchFamily="2" charset="2"/>
              <a:buChar char="ü"/>
            </a:pPr>
            <a:r>
              <a:rPr lang="en-US" sz="1800" dirty="0">
                <a:solidFill>
                  <a:schemeClr val="bg1"/>
                </a:solidFill>
              </a:rPr>
              <a:t>Customers </a:t>
            </a:r>
          </a:p>
          <a:p>
            <a:pPr>
              <a:buClr>
                <a:schemeClr val="bg2">
                  <a:lumMod val="75000"/>
                </a:schemeClr>
              </a:buClr>
              <a:buFont typeface="Wingdings" panose="05000000000000000000" pitchFamily="2" charset="2"/>
              <a:buChar char="ü"/>
            </a:pPr>
            <a:r>
              <a:rPr lang="en-US" sz="1800" dirty="0">
                <a:solidFill>
                  <a:schemeClr val="bg1"/>
                </a:solidFill>
              </a:rPr>
              <a:t>Products and </a:t>
            </a:r>
            <a:r>
              <a:rPr lang="en-US" sz="1800" dirty="0" smtClean="0">
                <a:solidFill>
                  <a:schemeClr val="bg1"/>
                </a:solidFill>
              </a:rPr>
              <a:t>services </a:t>
            </a:r>
            <a:endParaRPr lang="en-US" sz="1800" dirty="0">
              <a:solidFill>
                <a:schemeClr val="bg1"/>
              </a:solidFill>
            </a:endParaRPr>
          </a:p>
          <a:p>
            <a:pPr>
              <a:buClr>
                <a:schemeClr val="bg2">
                  <a:lumMod val="75000"/>
                </a:schemeClr>
              </a:buClr>
              <a:buFont typeface="Wingdings" panose="05000000000000000000" pitchFamily="2" charset="2"/>
              <a:buChar char="ü"/>
            </a:pPr>
            <a:r>
              <a:rPr lang="en-US" sz="1800" dirty="0">
                <a:solidFill>
                  <a:schemeClr val="bg1"/>
                </a:solidFill>
              </a:rPr>
              <a:t>Market</a:t>
            </a:r>
          </a:p>
          <a:p>
            <a:pPr>
              <a:buClr>
                <a:schemeClr val="bg2">
                  <a:lumMod val="75000"/>
                </a:schemeClr>
              </a:buClr>
              <a:buFont typeface="Wingdings" panose="05000000000000000000" pitchFamily="2" charset="2"/>
              <a:buChar char="ü"/>
            </a:pPr>
            <a:r>
              <a:rPr lang="en-US" sz="1800" dirty="0">
                <a:solidFill>
                  <a:schemeClr val="bg1"/>
                </a:solidFill>
              </a:rPr>
              <a:t>Structure</a:t>
            </a:r>
          </a:p>
          <a:p>
            <a:pPr>
              <a:buClr>
                <a:schemeClr val="bg2">
                  <a:lumMod val="75000"/>
                </a:schemeClr>
              </a:buClr>
              <a:buFont typeface="Wingdings" panose="05000000000000000000" pitchFamily="2" charset="2"/>
              <a:buChar char="ü"/>
            </a:pPr>
            <a:r>
              <a:rPr lang="en-US" sz="1800" dirty="0">
                <a:solidFill>
                  <a:schemeClr val="bg1"/>
                </a:solidFill>
              </a:rPr>
              <a:t>Systems</a:t>
            </a:r>
          </a:p>
          <a:p>
            <a:pPr>
              <a:buClr>
                <a:schemeClr val="bg2">
                  <a:lumMod val="75000"/>
                </a:schemeClr>
              </a:buClr>
              <a:buFont typeface="Wingdings" panose="05000000000000000000" pitchFamily="2" charset="2"/>
              <a:buChar char="ü"/>
            </a:pPr>
            <a:r>
              <a:rPr lang="en-US" sz="1800" dirty="0">
                <a:solidFill>
                  <a:schemeClr val="bg1"/>
                </a:solidFill>
              </a:rPr>
              <a:t>Activities</a:t>
            </a:r>
          </a:p>
          <a:p>
            <a:pPr>
              <a:buClr>
                <a:schemeClr val="bg2">
                  <a:lumMod val="75000"/>
                </a:schemeClr>
              </a:buClr>
              <a:buFont typeface="Wingdings" panose="05000000000000000000" pitchFamily="2" charset="2"/>
              <a:buChar char="ü"/>
            </a:pPr>
            <a:r>
              <a:rPr lang="en-US" sz="1800" dirty="0">
                <a:solidFill>
                  <a:schemeClr val="bg1"/>
                </a:solidFill>
              </a:rPr>
              <a:t>Projects</a:t>
            </a:r>
          </a:p>
          <a:p>
            <a:pPr>
              <a:buClr>
                <a:schemeClr val="bg2">
                  <a:lumMod val="75000"/>
                </a:schemeClr>
              </a:buClr>
              <a:buFont typeface="Wingdings" panose="05000000000000000000" pitchFamily="2" charset="2"/>
              <a:buChar char="ü"/>
            </a:pPr>
            <a:r>
              <a:rPr lang="en-US" sz="1800" dirty="0" smtClean="0">
                <a:solidFill>
                  <a:schemeClr val="bg1"/>
                </a:solidFill>
              </a:rPr>
              <a:t>Money</a:t>
            </a:r>
            <a:endParaRPr lang="en-US" sz="1800" dirty="0">
              <a:solidFill>
                <a:schemeClr val="bg1"/>
              </a:solidFill>
            </a:endParaRPr>
          </a:p>
          <a:p>
            <a:pPr>
              <a:buClr>
                <a:schemeClr val="bg2">
                  <a:lumMod val="75000"/>
                </a:schemeClr>
              </a:buClr>
              <a:buFont typeface="Wingdings" panose="05000000000000000000" pitchFamily="2" charset="2"/>
              <a:buChar char="ü"/>
            </a:pPr>
            <a:r>
              <a:rPr lang="en-US" sz="1800" dirty="0">
                <a:solidFill>
                  <a:schemeClr val="bg1"/>
                </a:solidFill>
              </a:rPr>
              <a:t>a</a:t>
            </a:r>
            <a:r>
              <a:rPr lang="en-US" sz="1800" dirty="0" smtClean="0">
                <a:solidFill>
                  <a:schemeClr val="bg1"/>
                </a:solidFill>
              </a:rPr>
              <a:t>nd Society</a:t>
            </a:r>
            <a:endParaRPr lang="en-US" sz="1800" dirty="0">
              <a:solidFill>
                <a:schemeClr val="bg1"/>
              </a:solidFill>
            </a:endParaRPr>
          </a:p>
          <a:p>
            <a:pPr marL="0" indent="0">
              <a:buNone/>
            </a:pPr>
            <a:r>
              <a:rPr lang="en-US" sz="1800" dirty="0" smtClean="0">
                <a:solidFill>
                  <a:srgbClr val="FFFFCC"/>
                </a:solidFill>
              </a:rPr>
              <a:t>… generating enormous energy, well-being, happiness, productivity and profitability.</a:t>
            </a:r>
            <a:endParaRPr lang="en-US" sz="1800" dirty="0">
              <a:solidFill>
                <a:srgbClr val="FFFFCC"/>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364"/>
          <a:stretch/>
        </p:blipFill>
        <p:spPr>
          <a:xfrm>
            <a:off x="1600200" y="2057401"/>
            <a:ext cx="2095500" cy="2064224"/>
          </a:xfrm>
          <a:prstGeom prst="rect">
            <a:avLst/>
          </a:prstGeom>
        </p:spPr>
      </p:pic>
    </p:spTree>
    <p:extLst>
      <p:ext uri="{BB962C8B-B14F-4D97-AF65-F5344CB8AC3E}">
        <p14:creationId xmlns:p14="http://schemas.microsoft.com/office/powerpoint/2010/main" val="49802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81000"/>
            <a:ext cx="7924800" cy="59436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191000" y="1420092"/>
            <a:ext cx="3810000" cy="3609108"/>
          </a:xfrm>
        </p:spPr>
        <p:txBody>
          <a:bodyPr>
            <a:noAutofit/>
          </a:bodyPr>
          <a:lstStyle/>
          <a:p>
            <a:pPr marL="0" indent="0">
              <a:spcBef>
                <a:spcPts val="1200"/>
              </a:spcBef>
              <a:buNone/>
            </a:pPr>
            <a:r>
              <a:rPr lang="en-US" sz="1600" dirty="0" smtClean="0">
                <a:solidFill>
                  <a:schemeClr val="bg1"/>
                </a:solidFill>
              </a:rPr>
              <a:t>In a Living Organization raw </a:t>
            </a:r>
            <a:r>
              <a:rPr lang="en-US" sz="1600" dirty="0">
                <a:solidFill>
                  <a:schemeClr val="bg1"/>
                </a:solidFill>
              </a:rPr>
              <a:t>energy </a:t>
            </a:r>
            <a:r>
              <a:rPr lang="en-US" sz="1600" dirty="0" smtClean="0">
                <a:solidFill>
                  <a:schemeClr val="bg1"/>
                </a:solidFill>
              </a:rPr>
              <a:t>is constantly being generated and harnessed for productive use,</a:t>
            </a:r>
            <a:endParaRPr lang="en-US" sz="1600" dirty="0">
              <a:solidFill>
                <a:schemeClr val="bg1"/>
              </a:solidFill>
            </a:endParaRPr>
          </a:p>
          <a:p>
            <a:pPr marL="0" indent="0">
              <a:spcBef>
                <a:spcPts val="1200"/>
              </a:spcBef>
              <a:buNone/>
            </a:pPr>
            <a:r>
              <a:rPr lang="en-US" sz="1600" dirty="0" smtClean="0">
                <a:solidFill>
                  <a:schemeClr val="bg1"/>
                </a:solidFill>
              </a:rPr>
              <a:t>… transforming the </a:t>
            </a:r>
            <a:r>
              <a:rPr lang="en-US" sz="1600" dirty="0">
                <a:solidFill>
                  <a:schemeClr val="bg1"/>
                </a:solidFill>
              </a:rPr>
              <a:t>ordinary into the </a:t>
            </a:r>
            <a:r>
              <a:rPr lang="en-US" sz="1600" dirty="0" smtClean="0">
                <a:solidFill>
                  <a:schemeClr val="bg1"/>
                </a:solidFill>
              </a:rPr>
              <a:t>extraordinary,</a:t>
            </a:r>
            <a:endParaRPr lang="en-US" sz="1600" dirty="0">
              <a:solidFill>
                <a:schemeClr val="bg1"/>
              </a:solidFill>
            </a:endParaRPr>
          </a:p>
          <a:p>
            <a:pPr marL="0" indent="0">
              <a:spcBef>
                <a:spcPts val="1200"/>
              </a:spcBef>
              <a:buNone/>
            </a:pPr>
            <a:r>
              <a:rPr lang="en-US" sz="1600" dirty="0" smtClean="0">
                <a:solidFill>
                  <a:schemeClr val="bg1"/>
                </a:solidFill>
              </a:rPr>
              <a:t>…. releasing our human desire </a:t>
            </a:r>
            <a:r>
              <a:rPr lang="en-US" sz="1600" dirty="0">
                <a:solidFill>
                  <a:schemeClr val="bg1"/>
                </a:solidFill>
              </a:rPr>
              <a:t>to stretch possibilities into realities </a:t>
            </a:r>
            <a:r>
              <a:rPr lang="en-US" sz="1600" dirty="0" smtClean="0">
                <a:solidFill>
                  <a:schemeClr val="bg1"/>
                </a:solidFill>
              </a:rPr>
              <a:t>by </a:t>
            </a:r>
            <a:r>
              <a:rPr lang="en-US" sz="1600" dirty="0">
                <a:solidFill>
                  <a:schemeClr val="bg1"/>
                </a:solidFill>
              </a:rPr>
              <a:t>becoming part of </a:t>
            </a:r>
            <a:r>
              <a:rPr lang="en-US" sz="1600" b="1" dirty="0">
                <a:solidFill>
                  <a:srgbClr val="C1C1FF"/>
                </a:solidFill>
              </a:rPr>
              <a:t>something larger than </a:t>
            </a:r>
            <a:r>
              <a:rPr lang="en-US" sz="1600" b="1" dirty="0" smtClean="0">
                <a:solidFill>
                  <a:srgbClr val="C1C1FF"/>
                </a:solidFill>
              </a:rPr>
              <a:t>ourselves,</a:t>
            </a:r>
            <a:endParaRPr lang="en-US" sz="1600" b="1" dirty="0">
              <a:solidFill>
                <a:srgbClr val="C1C1FF"/>
              </a:solidFill>
            </a:endParaRPr>
          </a:p>
          <a:p>
            <a:pPr marL="0" indent="0">
              <a:spcBef>
                <a:spcPts val="1200"/>
              </a:spcBef>
              <a:buNone/>
            </a:pPr>
            <a:r>
              <a:rPr lang="en-US" sz="1600" dirty="0" smtClean="0">
                <a:solidFill>
                  <a:schemeClr val="bg1"/>
                </a:solidFill>
              </a:rPr>
              <a:t>… yet still belonging </a:t>
            </a:r>
            <a:r>
              <a:rPr lang="en-US" sz="1600" dirty="0">
                <a:solidFill>
                  <a:schemeClr val="bg1"/>
                </a:solidFill>
              </a:rPr>
              <a:t>to ourselves </a:t>
            </a:r>
            <a:r>
              <a:rPr lang="en-US" sz="1600" dirty="0" smtClean="0">
                <a:solidFill>
                  <a:schemeClr val="bg1"/>
                </a:solidFill>
              </a:rPr>
              <a:t>through </a:t>
            </a:r>
            <a:r>
              <a:rPr lang="en-US" sz="1600" b="1" dirty="0" smtClean="0">
                <a:solidFill>
                  <a:srgbClr val="C1C1FF"/>
                </a:solidFill>
              </a:rPr>
              <a:t>our individual </a:t>
            </a:r>
            <a:r>
              <a:rPr lang="en-US" sz="1600" b="1" dirty="0">
                <a:solidFill>
                  <a:srgbClr val="C1C1FF"/>
                </a:solidFill>
              </a:rPr>
              <a:t>accomplishment </a:t>
            </a:r>
            <a:r>
              <a:rPr lang="en-US" sz="1600" dirty="0">
                <a:solidFill>
                  <a:schemeClr val="bg1"/>
                </a:solidFill>
              </a:rPr>
              <a:t>expressing as joy.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1600200"/>
            <a:ext cx="2061148" cy="137160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641" y="3352800"/>
            <a:ext cx="2068643" cy="1371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6062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81000"/>
            <a:ext cx="7924800" cy="59436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762001" y="1828800"/>
            <a:ext cx="7620000" cy="4114800"/>
          </a:xfrm>
        </p:spPr>
        <p:txBody>
          <a:bodyPr>
            <a:noAutofit/>
          </a:bodyPr>
          <a:lstStyle/>
          <a:p>
            <a:pPr lvl="0">
              <a:spcBef>
                <a:spcPts val="500"/>
              </a:spcBef>
              <a:buClr>
                <a:schemeClr val="bg2">
                  <a:lumMod val="75000"/>
                </a:schemeClr>
              </a:buClr>
              <a:buFont typeface="Wingdings" panose="05000000000000000000" pitchFamily="2" charset="2"/>
              <a:buChar char="v"/>
            </a:pPr>
            <a:r>
              <a:rPr lang="en-US" sz="1600" dirty="0" smtClean="0">
                <a:solidFill>
                  <a:srgbClr val="FFFFCC"/>
                </a:solidFill>
              </a:rPr>
              <a:t>Consider </a:t>
            </a:r>
            <a:r>
              <a:rPr lang="en-US" sz="1600" u="sng" dirty="0" smtClean="0">
                <a:solidFill>
                  <a:srgbClr val="FFFFCC"/>
                </a:solidFill>
              </a:rPr>
              <a:t>the individual</a:t>
            </a:r>
            <a:r>
              <a:rPr lang="en-US" sz="1600" dirty="0" smtClean="0">
                <a:solidFill>
                  <a:srgbClr val="FFFFCC"/>
                </a:solidFill>
              </a:rPr>
              <a:t>.</a:t>
            </a:r>
          </a:p>
          <a:p>
            <a:pPr lvl="0">
              <a:spcBef>
                <a:spcPts val="500"/>
              </a:spcBef>
              <a:buClr>
                <a:schemeClr val="bg2">
                  <a:lumMod val="75000"/>
                </a:schemeClr>
              </a:buClr>
              <a:buFont typeface="Wingdings" panose="05000000000000000000" pitchFamily="2" charset="2"/>
              <a:buChar char="v"/>
            </a:pPr>
            <a:r>
              <a:rPr lang="en-US" sz="1600" dirty="0" smtClean="0">
                <a:solidFill>
                  <a:schemeClr val="bg1"/>
                </a:solidFill>
              </a:rPr>
              <a:t>At </a:t>
            </a:r>
            <a:r>
              <a:rPr lang="en-US" sz="1600" dirty="0">
                <a:solidFill>
                  <a:schemeClr val="bg1"/>
                </a:solidFill>
              </a:rPr>
              <a:t>the pinnacle of </a:t>
            </a:r>
            <a:r>
              <a:rPr lang="en-US" sz="1600" dirty="0" smtClean="0">
                <a:solidFill>
                  <a:schemeClr val="bg1"/>
                </a:solidFill>
              </a:rPr>
              <a:t>business life </a:t>
            </a:r>
            <a:r>
              <a:rPr lang="en-US" sz="1600" dirty="0">
                <a:solidFill>
                  <a:schemeClr val="bg1"/>
                </a:solidFill>
              </a:rPr>
              <a:t>are those </a:t>
            </a:r>
            <a:r>
              <a:rPr lang="en-US" sz="1600" dirty="0" smtClean="0">
                <a:solidFill>
                  <a:schemeClr val="bg1"/>
                </a:solidFill>
              </a:rPr>
              <a:t>firms that </a:t>
            </a:r>
            <a:r>
              <a:rPr lang="en-US" sz="1600" dirty="0">
                <a:solidFill>
                  <a:schemeClr val="bg1"/>
                </a:solidFill>
              </a:rPr>
              <a:t>have discovered the secret of how to shape their </a:t>
            </a:r>
            <a:r>
              <a:rPr lang="en-US" sz="1600" dirty="0">
                <a:solidFill>
                  <a:srgbClr val="FFFFCC"/>
                </a:solidFill>
              </a:rPr>
              <a:t>human resources</a:t>
            </a:r>
            <a:r>
              <a:rPr lang="en-US" sz="1600" dirty="0">
                <a:solidFill>
                  <a:schemeClr val="bg1"/>
                </a:solidFill>
              </a:rPr>
              <a:t> into an integrated and cohesive living organization. </a:t>
            </a:r>
            <a:endParaRPr lang="en-US" sz="1600" dirty="0" smtClean="0">
              <a:solidFill>
                <a:schemeClr val="bg1"/>
              </a:solidFill>
            </a:endParaRPr>
          </a:p>
          <a:p>
            <a:pPr lvl="0">
              <a:spcBef>
                <a:spcPts val="500"/>
              </a:spcBef>
              <a:buClr>
                <a:schemeClr val="bg2">
                  <a:lumMod val="75000"/>
                </a:schemeClr>
              </a:buClr>
              <a:buFont typeface="Wingdings" panose="05000000000000000000" pitchFamily="2" charset="2"/>
              <a:buChar char="v"/>
            </a:pPr>
            <a:r>
              <a:rPr lang="en-US" sz="1600" dirty="0" smtClean="0">
                <a:solidFill>
                  <a:schemeClr val="bg1"/>
                </a:solidFill>
              </a:rPr>
              <a:t>How does that occur?</a:t>
            </a:r>
            <a:endParaRPr lang="en-US" sz="1600" dirty="0">
              <a:solidFill>
                <a:schemeClr val="bg1"/>
              </a:solidFill>
            </a:endParaRPr>
          </a:p>
          <a:p>
            <a:pPr>
              <a:spcBef>
                <a:spcPts val="500"/>
              </a:spcBef>
              <a:buClr>
                <a:schemeClr val="bg2">
                  <a:lumMod val="75000"/>
                </a:schemeClr>
              </a:buClr>
              <a:buFont typeface="Wingdings" panose="05000000000000000000" pitchFamily="2" charset="2"/>
              <a:buChar char="v"/>
            </a:pPr>
            <a:r>
              <a:rPr lang="en-US" sz="1600" dirty="0" smtClean="0">
                <a:solidFill>
                  <a:schemeClr val="bg1"/>
                </a:solidFill>
              </a:rPr>
              <a:t>When </a:t>
            </a:r>
            <a:r>
              <a:rPr lang="en-US" sz="1600" dirty="0">
                <a:solidFill>
                  <a:schemeClr val="bg1"/>
                </a:solidFill>
              </a:rPr>
              <a:t>an organization </a:t>
            </a:r>
            <a:r>
              <a:rPr lang="en-US" sz="1600" b="1" u="sng" dirty="0">
                <a:solidFill>
                  <a:srgbClr val="FFFFCC"/>
                </a:solidFill>
              </a:rPr>
              <a:t>genuinely commits itself to the personal growth of its people</a:t>
            </a:r>
            <a:r>
              <a:rPr lang="en-US" sz="1600" dirty="0">
                <a:solidFill>
                  <a:schemeClr val="bg1"/>
                </a:solidFill>
              </a:rPr>
              <a:t>, it can help create the right inner motives and external conditions for their development. </a:t>
            </a:r>
            <a:r>
              <a:rPr lang="en-US" sz="1600" dirty="0" smtClean="0">
                <a:solidFill>
                  <a:srgbClr val="FFFFCC"/>
                </a:solidFill>
              </a:rPr>
              <a:t>Thus, when the </a:t>
            </a:r>
            <a:r>
              <a:rPr lang="en-US" sz="1600" dirty="0">
                <a:solidFill>
                  <a:srgbClr val="FFFFCC"/>
                </a:solidFill>
              </a:rPr>
              <a:t>company grows, the people grow with it. </a:t>
            </a:r>
            <a:r>
              <a:rPr lang="en-US" sz="1600" dirty="0" smtClean="0">
                <a:solidFill>
                  <a:srgbClr val="FFFFCC"/>
                </a:solidFill>
              </a:rPr>
              <a:t>And when  </a:t>
            </a:r>
            <a:r>
              <a:rPr lang="en-US" sz="1600" dirty="0">
                <a:solidFill>
                  <a:srgbClr val="FFFFCC"/>
                </a:solidFill>
              </a:rPr>
              <a:t>the people grow, the company grows, too. Each can stimulate the other. </a:t>
            </a:r>
          </a:p>
          <a:p>
            <a:pPr>
              <a:spcBef>
                <a:spcPts val="500"/>
              </a:spcBef>
              <a:buClr>
                <a:schemeClr val="bg2">
                  <a:lumMod val="75000"/>
                </a:schemeClr>
              </a:buClr>
              <a:buFont typeface="Wingdings" panose="05000000000000000000" pitchFamily="2" charset="2"/>
              <a:buChar char="v"/>
            </a:pPr>
            <a:r>
              <a:rPr lang="en-US" sz="1600" dirty="0">
                <a:solidFill>
                  <a:srgbClr val="FFFFCC"/>
                </a:solidFill>
              </a:rPr>
              <a:t>The individuals then come to identify their personal seeking more and more with the company’s progress, and finds personal fulfillment by giving themselves to it through service. </a:t>
            </a:r>
          </a:p>
          <a:p>
            <a:pPr>
              <a:spcBef>
                <a:spcPts val="500"/>
              </a:spcBef>
              <a:buClr>
                <a:schemeClr val="bg2">
                  <a:lumMod val="75000"/>
                </a:schemeClr>
              </a:buClr>
              <a:buFont typeface="Wingdings" panose="05000000000000000000" pitchFamily="2" charset="2"/>
              <a:buChar char="v"/>
            </a:pPr>
            <a:r>
              <a:rPr lang="en-US" sz="1600" dirty="0">
                <a:solidFill>
                  <a:schemeClr val="bg1"/>
                </a:solidFill>
              </a:rPr>
              <a:t>When this happens, the psychological energies of the individual are constantly being released in work, and flowing out to animate the life of the company. </a:t>
            </a:r>
            <a:endParaRPr lang="en-US" sz="1600" dirty="0" smtClean="0">
              <a:solidFill>
                <a:schemeClr val="bg1"/>
              </a:solidFill>
            </a:endParaRPr>
          </a:p>
          <a:p>
            <a:pPr>
              <a:spcBef>
                <a:spcPts val="500"/>
              </a:spcBef>
              <a:buClr>
                <a:schemeClr val="bg2">
                  <a:lumMod val="75000"/>
                </a:schemeClr>
              </a:buClr>
              <a:buFont typeface="Wingdings" panose="05000000000000000000" pitchFamily="2" charset="2"/>
              <a:buChar char="v"/>
            </a:pPr>
            <a:r>
              <a:rPr lang="en-US" sz="1600" b="1" dirty="0" smtClean="0">
                <a:solidFill>
                  <a:srgbClr val="F1B9E6"/>
                </a:solidFill>
              </a:rPr>
              <a:t>The </a:t>
            </a:r>
            <a:r>
              <a:rPr lang="en-US" sz="1600" b="1" dirty="0">
                <a:solidFill>
                  <a:srgbClr val="F1B9E6"/>
                </a:solidFill>
              </a:rPr>
              <a:t>organization </a:t>
            </a:r>
            <a:r>
              <a:rPr lang="en-US" sz="1600" b="1" dirty="0" smtClean="0">
                <a:solidFill>
                  <a:srgbClr val="F1B9E6"/>
                </a:solidFill>
              </a:rPr>
              <a:t>comes alive </a:t>
            </a:r>
            <a:r>
              <a:rPr lang="en-US" sz="1600" b="1" dirty="0">
                <a:solidFill>
                  <a:srgbClr val="F1B9E6"/>
                </a:solidFill>
              </a:rPr>
              <a:t>and </a:t>
            </a:r>
            <a:r>
              <a:rPr lang="en-US" sz="1600" b="1" dirty="0" smtClean="0">
                <a:solidFill>
                  <a:srgbClr val="F1B9E6"/>
                </a:solidFill>
              </a:rPr>
              <a:t> is charged </a:t>
            </a:r>
            <a:r>
              <a:rPr lang="en-US" sz="1600" b="1" dirty="0">
                <a:solidFill>
                  <a:srgbClr val="F1B9E6"/>
                </a:solidFill>
              </a:rPr>
              <a:t>with a vivifying energy.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8706" y="609600"/>
            <a:ext cx="1379094"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8211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81000"/>
            <a:ext cx="7924800" cy="59436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38200" y="1828800"/>
            <a:ext cx="7467600" cy="4343400"/>
          </a:xfrm>
        </p:spPr>
        <p:txBody>
          <a:bodyPr>
            <a:normAutofit fontScale="92500" lnSpcReduction="10000"/>
          </a:bodyPr>
          <a:lstStyle/>
          <a:p>
            <a:pPr>
              <a:spcBef>
                <a:spcPts val="600"/>
              </a:spcBef>
              <a:buClr>
                <a:schemeClr val="bg2">
                  <a:lumMod val="75000"/>
                </a:schemeClr>
              </a:buClr>
              <a:buFont typeface="Wingdings" panose="05000000000000000000" pitchFamily="2" charset="2"/>
              <a:buChar char="v"/>
            </a:pPr>
            <a:r>
              <a:rPr lang="en-US" sz="1600" b="1" dirty="0" smtClean="0">
                <a:solidFill>
                  <a:srgbClr val="FFFFCC"/>
                </a:solidFill>
              </a:rPr>
              <a:t>At the other end, the </a:t>
            </a:r>
            <a:r>
              <a:rPr lang="en-US" sz="1600" b="1" dirty="0">
                <a:solidFill>
                  <a:srgbClr val="FFFFCC"/>
                </a:solidFill>
              </a:rPr>
              <a:t>L</a:t>
            </a:r>
            <a:r>
              <a:rPr lang="en-US" sz="1600" b="1" dirty="0" smtClean="0">
                <a:solidFill>
                  <a:srgbClr val="FFFFCC"/>
                </a:solidFill>
              </a:rPr>
              <a:t>iving </a:t>
            </a:r>
            <a:r>
              <a:rPr lang="en-US" sz="1600" b="1" dirty="0">
                <a:solidFill>
                  <a:srgbClr val="FFFFCC"/>
                </a:solidFill>
              </a:rPr>
              <a:t>O</a:t>
            </a:r>
            <a:r>
              <a:rPr lang="en-US" sz="1600" b="1" dirty="0" smtClean="0">
                <a:solidFill>
                  <a:srgbClr val="FFFFCC"/>
                </a:solidFill>
              </a:rPr>
              <a:t>rganization </a:t>
            </a:r>
            <a:r>
              <a:rPr lang="en-US" sz="1600" b="1" dirty="0">
                <a:solidFill>
                  <a:srgbClr val="FFFFCC"/>
                </a:solidFill>
              </a:rPr>
              <a:t>is </a:t>
            </a:r>
            <a:r>
              <a:rPr lang="en-US" sz="1600" b="1" dirty="0" smtClean="0">
                <a:solidFill>
                  <a:srgbClr val="FFFFCC"/>
                </a:solidFill>
              </a:rPr>
              <a:t>also a </a:t>
            </a:r>
            <a:r>
              <a:rPr lang="en-US" sz="1600" b="1" u="sng" dirty="0">
                <a:solidFill>
                  <a:srgbClr val="FFFFCC"/>
                </a:solidFill>
              </a:rPr>
              <a:t>child of society</a:t>
            </a:r>
            <a:r>
              <a:rPr lang="en-US" sz="1600" b="1" dirty="0">
                <a:solidFill>
                  <a:srgbClr val="FFFFCC"/>
                </a:solidFill>
              </a:rPr>
              <a:t>. </a:t>
            </a:r>
            <a:endParaRPr lang="en-US" sz="1600" b="1" dirty="0" smtClean="0">
              <a:solidFill>
                <a:srgbClr val="FFFFCC"/>
              </a:solidFill>
            </a:endParaRPr>
          </a:p>
          <a:p>
            <a:pPr>
              <a:spcBef>
                <a:spcPts val="600"/>
              </a:spcBef>
              <a:buClr>
                <a:schemeClr val="bg2">
                  <a:lumMod val="75000"/>
                </a:schemeClr>
              </a:buClr>
              <a:buFont typeface="Wingdings" panose="05000000000000000000" pitchFamily="2" charset="2"/>
              <a:buChar char="v"/>
            </a:pPr>
            <a:r>
              <a:rPr lang="en-US" sz="1600" dirty="0" smtClean="0">
                <a:solidFill>
                  <a:schemeClr val="bg1"/>
                </a:solidFill>
              </a:rPr>
              <a:t>The </a:t>
            </a:r>
            <a:r>
              <a:rPr lang="en-US" sz="1600" dirty="0">
                <a:solidFill>
                  <a:schemeClr val="bg1"/>
                </a:solidFill>
              </a:rPr>
              <a:t>difference between </a:t>
            </a:r>
            <a:r>
              <a:rPr lang="en-US" sz="1600" dirty="0" smtClean="0">
                <a:solidFill>
                  <a:schemeClr val="bg1"/>
                </a:solidFill>
              </a:rPr>
              <a:t>a person and </a:t>
            </a:r>
            <a:r>
              <a:rPr lang="en-US" sz="1600" dirty="0">
                <a:solidFill>
                  <a:schemeClr val="bg1"/>
                </a:solidFill>
              </a:rPr>
              <a:t>the company is that people grow by becoming independent of their parents, while </a:t>
            </a:r>
            <a:r>
              <a:rPr lang="en-US" sz="1600" dirty="0">
                <a:solidFill>
                  <a:srgbClr val="FFFFCC"/>
                </a:solidFill>
              </a:rPr>
              <a:t>corporations grow by forging a more intimate relationship and interdependence with the society that fostered them.</a:t>
            </a:r>
            <a:r>
              <a:rPr lang="en-US" sz="1600" dirty="0">
                <a:solidFill>
                  <a:schemeClr val="bg1"/>
                </a:solidFill>
              </a:rPr>
              <a:t> </a:t>
            </a:r>
            <a:endParaRPr lang="en-US" sz="1600" dirty="0" smtClean="0">
              <a:solidFill>
                <a:schemeClr val="bg1"/>
              </a:solidFill>
            </a:endParaRPr>
          </a:p>
          <a:p>
            <a:pPr marL="605790" lvl="2" indent="-285750">
              <a:spcBef>
                <a:spcPts val="600"/>
              </a:spcBef>
              <a:buClr>
                <a:schemeClr val="bg2">
                  <a:lumMod val="75000"/>
                </a:schemeClr>
              </a:buClr>
              <a:buFont typeface="Wingdings" panose="05000000000000000000" pitchFamily="2" charset="2"/>
              <a:buChar char="q"/>
            </a:pPr>
            <a:r>
              <a:rPr lang="en-US" sz="1400" dirty="0" smtClean="0">
                <a:solidFill>
                  <a:schemeClr val="bg1"/>
                </a:solidFill>
              </a:rPr>
              <a:t>For example, </a:t>
            </a:r>
            <a:r>
              <a:rPr lang="en-US" sz="1400" u="sng" dirty="0" smtClean="0">
                <a:solidFill>
                  <a:schemeClr val="bg1"/>
                </a:solidFill>
              </a:rPr>
              <a:t>Apple</a:t>
            </a:r>
            <a:r>
              <a:rPr lang="en-US" sz="1400" dirty="0" smtClean="0">
                <a:solidFill>
                  <a:schemeClr val="bg1"/>
                </a:solidFill>
              </a:rPr>
              <a:t> saw the subconscious urge of society to be more empowered in their work, and therefore developed a personal computer that was user-friendly and easy to use.</a:t>
            </a:r>
          </a:p>
          <a:p>
            <a:pPr marL="605790" lvl="2" indent="-285750">
              <a:spcBef>
                <a:spcPts val="600"/>
              </a:spcBef>
              <a:buClr>
                <a:schemeClr val="bg2">
                  <a:lumMod val="75000"/>
                </a:schemeClr>
              </a:buClr>
              <a:buFont typeface="Wingdings" panose="05000000000000000000" pitchFamily="2" charset="2"/>
              <a:buChar char="q"/>
            </a:pPr>
            <a:r>
              <a:rPr lang="en-US" sz="1400" dirty="0" smtClean="0">
                <a:solidFill>
                  <a:schemeClr val="bg1"/>
                </a:solidFill>
              </a:rPr>
              <a:t>Years later it did the same when it perceived people’s aspiration to combine phone, music, email, and many other features into one simple elegant package and developed the pioneering and very successful IPhone and IPad.</a:t>
            </a:r>
          </a:p>
          <a:p>
            <a:pPr marL="605790" lvl="2" indent="-285750">
              <a:spcBef>
                <a:spcPts val="600"/>
              </a:spcBef>
              <a:buClr>
                <a:schemeClr val="bg2">
                  <a:lumMod val="75000"/>
                </a:schemeClr>
              </a:buClr>
              <a:buFont typeface="Wingdings" panose="05000000000000000000" pitchFamily="2" charset="2"/>
              <a:buChar char="q"/>
            </a:pPr>
            <a:r>
              <a:rPr lang="en-US" sz="1400" dirty="0" smtClean="0">
                <a:solidFill>
                  <a:schemeClr val="bg1"/>
                </a:solidFill>
              </a:rPr>
              <a:t>Fred Smith saw the urge in society for speed of delivery; specifically  to receive packages fast, and developed </a:t>
            </a:r>
            <a:r>
              <a:rPr lang="en-US" sz="1400" u="sng" dirty="0" smtClean="0">
                <a:solidFill>
                  <a:schemeClr val="bg1"/>
                </a:solidFill>
              </a:rPr>
              <a:t>Federal Express</a:t>
            </a:r>
            <a:r>
              <a:rPr lang="en-US" sz="1400" dirty="0" smtClean="0">
                <a:solidFill>
                  <a:schemeClr val="bg1"/>
                </a:solidFill>
              </a:rPr>
              <a:t> overnight delivery, when almost all thought it impossible.</a:t>
            </a:r>
          </a:p>
          <a:p>
            <a:pPr marL="274320" lvl="1">
              <a:spcBef>
                <a:spcPts val="600"/>
              </a:spcBef>
              <a:buClr>
                <a:schemeClr val="bg2">
                  <a:lumMod val="75000"/>
                </a:schemeClr>
              </a:buClr>
              <a:buFont typeface="Wingdings" panose="05000000000000000000" pitchFamily="2" charset="2"/>
              <a:buChar char="v"/>
            </a:pPr>
            <a:r>
              <a:rPr lang="en-US" sz="1600" dirty="0" smtClean="0">
                <a:solidFill>
                  <a:schemeClr val="bg1"/>
                </a:solidFill>
              </a:rPr>
              <a:t>In these and many other cases, the leaders were able to perceive </a:t>
            </a:r>
            <a:r>
              <a:rPr lang="en-US" sz="1600" dirty="0" smtClean="0">
                <a:solidFill>
                  <a:srgbClr val="FFFFCC"/>
                </a:solidFill>
              </a:rPr>
              <a:t>a series of </a:t>
            </a:r>
            <a:r>
              <a:rPr lang="en-US" sz="1600" u="sng" dirty="0" smtClean="0">
                <a:solidFill>
                  <a:srgbClr val="FFFFCC"/>
                </a:solidFill>
              </a:rPr>
              <a:t>waves of change occurring in society</a:t>
            </a:r>
            <a:r>
              <a:rPr lang="en-US" sz="1600" dirty="0" smtClean="0">
                <a:solidFill>
                  <a:srgbClr val="FFFFCC"/>
                </a:solidFill>
              </a:rPr>
              <a:t>,</a:t>
            </a:r>
            <a:r>
              <a:rPr lang="en-US" sz="1600" dirty="0" smtClean="0">
                <a:solidFill>
                  <a:schemeClr val="bg1"/>
                </a:solidFill>
              </a:rPr>
              <a:t> and then were able to capitalize on it.</a:t>
            </a:r>
          </a:p>
          <a:p>
            <a:pPr marL="274320" lvl="1">
              <a:spcBef>
                <a:spcPts val="600"/>
              </a:spcBef>
              <a:buClr>
                <a:schemeClr val="bg2">
                  <a:lumMod val="75000"/>
                </a:schemeClr>
              </a:buClr>
              <a:buFont typeface="Wingdings" panose="05000000000000000000" pitchFamily="2" charset="2"/>
              <a:buChar char="v"/>
            </a:pPr>
            <a:r>
              <a:rPr lang="en-US" sz="1600" dirty="0" smtClean="0">
                <a:solidFill>
                  <a:srgbClr val="FFFFCC"/>
                </a:solidFill>
              </a:rPr>
              <a:t>By meeting those needs, society was energized. Likewise, as a result of society embracing their products and services, those companies and all its staff were energized to no end.</a:t>
            </a:r>
          </a:p>
          <a:p>
            <a:pPr marL="274320" lvl="1">
              <a:spcBef>
                <a:spcPts val="600"/>
              </a:spcBef>
              <a:buClr>
                <a:schemeClr val="bg2">
                  <a:lumMod val="75000"/>
                </a:schemeClr>
              </a:buClr>
              <a:buFont typeface="Wingdings" panose="05000000000000000000" pitchFamily="2" charset="2"/>
              <a:buChar char="v"/>
            </a:pPr>
            <a:r>
              <a:rPr lang="en-US" sz="1600" b="1" dirty="0" smtClean="0">
                <a:solidFill>
                  <a:srgbClr val="C1C1FF"/>
                </a:solidFill>
              </a:rPr>
              <a:t>Thus, a Living Organization is one in which the company and society forge a dynamic, integrative, and harmonic relationship, thereby  enhancing both. </a:t>
            </a:r>
            <a:endParaRPr lang="en-US" sz="1600" b="1" dirty="0">
              <a:solidFill>
                <a:srgbClr val="C1C1FF"/>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2438" y="609600"/>
            <a:ext cx="862940"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8186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81000"/>
            <a:ext cx="7924800" cy="59436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38200" y="1905000"/>
            <a:ext cx="7467600" cy="4419600"/>
          </a:xfrm>
        </p:spPr>
        <p:txBody>
          <a:bodyPr>
            <a:normAutofit lnSpcReduction="10000"/>
          </a:bodyPr>
          <a:lstStyle/>
          <a:p>
            <a:pPr>
              <a:spcBef>
                <a:spcPts val="600"/>
              </a:spcBef>
              <a:buClr>
                <a:schemeClr val="bg2">
                  <a:lumMod val="75000"/>
                </a:schemeClr>
              </a:buClr>
              <a:buFont typeface="Wingdings" panose="05000000000000000000" pitchFamily="2" charset="2"/>
              <a:buChar char="v"/>
            </a:pPr>
            <a:r>
              <a:rPr lang="en-US" sz="1500" b="1" dirty="0" smtClean="0">
                <a:solidFill>
                  <a:srgbClr val="FFFFCC"/>
                </a:solidFill>
              </a:rPr>
              <a:t>A Living Organization is one in which all parts are operating at </a:t>
            </a:r>
            <a:r>
              <a:rPr lang="en-US" sz="1500" b="1" u="sng" dirty="0" smtClean="0">
                <a:solidFill>
                  <a:srgbClr val="FFFFCC"/>
                </a:solidFill>
              </a:rPr>
              <a:t>maximum efficiency.</a:t>
            </a:r>
          </a:p>
          <a:p>
            <a:pPr>
              <a:spcBef>
                <a:spcPts val="600"/>
              </a:spcBef>
              <a:buClr>
                <a:schemeClr val="bg2">
                  <a:lumMod val="75000"/>
                </a:schemeClr>
              </a:buClr>
              <a:buFont typeface="Wingdings" panose="05000000000000000000" pitchFamily="2" charset="2"/>
              <a:buChar char="v"/>
            </a:pPr>
            <a:r>
              <a:rPr lang="en-US" sz="1500" b="1" dirty="0" smtClean="0">
                <a:solidFill>
                  <a:srgbClr val="FFFFCC"/>
                </a:solidFill>
              </a:rPr>
              <a:t>Where major and minor components of the firm are </a:t>
            </a:r>
            <a:r>
              <a:rPr lang="en-US" sz="1500" b="1" u="sng" dirty="0" smtClean="0">
                <a:solidFill>
                  <a:srgbClr val="FFFFCC"/>
                </a:solidFill>
              </a:rPr>
              <a:t>firing on all cylinders</a:t>
            </a:r>
            <a:r>
              <a:rPr lang="en-US" sz="1500" b="1" dirty="0" smtClean="0">
                <a:solidFill>
                  <a:srgbClr val="FFFFCC"/>
                </a:solidFill>
              </a:rPr>
              <a:t>.</a:t>
            </a:r>
          </a:p>
          <a:p>
            <a:pPr>
              <a:spcBef>
                <a:spcPts val="600"/>
              </a:spcBef>
              <a:buClr>
                <a:schemeClr val="bg2">
                  <a:lumMod val="75000"/>
                </a:schemeClr>
              </a:buClr>
              <a:buFont typeface="Wingdings" panose="05000000000000000000" pitchFamily="2" charset="2"/>
              <a:buChar char="v"/>
            </a:pPr>
            <a:r>
              <a:rPr lang="en-US" sz="1500" b="1" dirty="0" smtClean="0">
                <a:solidFill>
                  <a:srgbClr val="FFFFCC"/>
                </a:solidFill>
              </a:rPr>
              <a:t>Where each part of the company is in </a:t>
            </a:r>
            <a:r>
              <a:rPr lang="en-US" sz="1500" b="1" u="sng" dirty="0" smtClean="0">
                <a:solidFill>
                  <a:srgbClr val="FFFFCC"/>
                </a:solidFill>
              </a:rPr>
              <a:t>perfect alignment with every other</a:t>
            </a:r>
            <a:r>
              <a:rPr lang="en-US" sz="1500" b="1" dirty="0" smtClean="0">
                <a:solidFill>
                  <a:srgbClr val="FFFFCC"/>
                </a:solidFill>
              </a:rPr>
              <a:t>.</a:t>
            </a:r>
          </a:p>
          <a:p>
            <a:pPr lvl="1">
              <a:spcBef>
                <a:spcPts val="600"/>
              </a:spcBef>
              <a:buClr>
                <a:schemeClr val="bg2">
                  <a:lumMod val="75000"/>
                </a:schemeClr>
              </a:buClr>
              <a:buFont typeface="Wingdings" panose="05000000000000000000" pitchFamily="2" charset="2"/>
              <a:buChar char="ü"/>
            </a:pPr>
            <a:r>
              <a:rPr lang="en-US" sz="1500" dirty="0" smtClean="0">
                <a:solidFill>
                  <a:schemeClr val="bg1"/>
                </a:solidFill>
              </a:rPr>
              <a:t>E.g. product development with marketing</a:t>
            </a:r>
          </a:p>
          <a:p>
            <a:pPr lvl="1">
              <a:spcBef>
                <a:spcPts val="600"/>
              </a:spcBef>
              <a:buClr>
                <a:schemeClr val="bg2">
                  <a:lumMod val="75000"/>
                </a:schemeClr>
              </a:buClr>
              <a:buFont typeface="Wingdings" panose="05000000000000000000" pitchFamily="2" charset="2"/>
              <a:buChar char="ü"/>
            </a:pPr>
            <a:r>
              <a:rPr lang="en-US" sz="1500" dirty="0" smtClean="0">
                <a:solidFill>
                  <a:schemeClr val="bg1"/>
                </a:solidFill>
              </a:rPr>
              <a:t>company’s goals with people</a:t>
            </a:r>
          </a:p>
          <a:p>
            <a:pPr lvl="1">
              <a:spcBef>
                <a:spcPts val="600"/>
              </a:spcBef>
              <a:buClr>
                <a:schemeClr val="bg2">
                  <a:lumMod val="75000"/>
                </a:schemeClr>
              </a:buClr>
              <a:buFont typeface="Wingdings" panose="05000000000000000000" pitchFamily="2" charset="2"/>
              <a:buChar char="ü"/>
            </a:pPr>
            <a:r>
              <a:rPr lang="en-US" sz="1500" dirty="0" smtClean="0">
                <a:solidFill>
                  <a:schemeClr val="bg1"/>
                </a:solidFill>
              </a:rPr>
              <a:t>systems with major activities</a:t>
            </a:r>
          </a:p>
          <a:p>
            <a:pPr lvl="1">
              <a:spcBef>
                <a:spcPts val="600"/>
              </a:spcBef>
              <a:buClr>
                <a:schemeClr val="bg2">
                  <a:lumMod val="75000"/>
                </a:schemeClr>
              </a:buClr>
              <a:buFont typeface="Wingdings" panose="05000000000000000000" pitchFamily="2" charset="2"/>
              <a:buChar char="ü"/>
            </a:pPr>
            <a:r>
              <a:rPr lang="en-US" sz="1500" dirty="0">
                <a:solidFill>
                  <a:schemeClr val="bg1"/>
                </a:solidFill>
              </a:rPr>
              <a:t>d</a:t>
            </a:r>
            <a:r>
              <a:rPr lang="en-US" sz="1500" dirty="0" smtClean="0">
                <a:solidFill>
                  <a:schemeClr val="bg1"/>
                </a:solidFill>
              </a:rPr>
              <a:t>epartments with each other</a:t>
            </a:r>
          </a:p>
          <a:p>
            <a:pPr lvl="1">
              <a:spcBef>
                <a:spcPts val="600"/>
              </a:spcBef>
              <a:buClr>
                <a:schemeClr val="bg2">
                  <a:lumMod val="75000"/>
                </a:schemeClr>
              </a:buClr>
              <a:buFont typeface="Wingdings" panose="05000000000000000000" pitchFamily="2" charset="2"/>
              <a:buChar char="ü"/>
            </a:pPr>
            <a:r>
              <a:rPr lang="en-US" sz="1500" dirty="0">
                <a:solidFill>
                  <a:schemeClr val="bg1"/>
                </a:solidFill>
              </a:rPr>
              <a:t>c</a:t>
            </a:r>
            <a:r>
              <a:rPr lang="en-US" sz="1500" dirty="0" smtClean="0">
                <a:solidFill>
                  <a:schemeClr val="bg1"/>
                </a:solidFill>
              </a:rPr>
              <a:t>ustomers needs with research and development</a:t>
            </a:r>
          </a:p>
          <a:p>
            <a:pPr lvl="1">
              <a:spcBef>
                <a:spcPts val="600"/>
              </a:spcBef>
              <a:buClr>
                <a:schemeClr val="bg2">
                  <a:lumMod val="75000"/>
                </a:schemeClr>
              </a:buClr>
              <a:buFont typeface="Wingdings" panose="05000000000000000000" pitchFamily="2" charset="2"/>
              <a:buChar char="ü"/>
            </a:pPr>
            <a:r>
              <a:rPr lang="en-US" sz="1500" dirty="0" smtClean="0">
                <a:solidFill>
                  <a:schemeClr val="bg1"/>
                </a:solidFill>
              </a:rPr>
              <a:t>and sales with profit centers</a:t>
            </a:r>
          </a:p>
          <a:p>
            <a:pPr>
              <a:spcBef>
                <a:spcPts val="600"/>
              </a:spcBef>
              <a:buClr>
                <a:schemeClr val="bg2">
                  <a:lumMod val="75000"/>
                </a:schemeClr>
              </a:buClr>
              <a:buFont typeface="Wingdings" panose="05000000000000000000" pitchFamily="2" charset="2"/>
              <a:buChar char="v"/>
            </a:pPr>
            <a:r>
              <a:rPr lang="en-US" sz="1400" b="1" dirty="0" smtClean="0">
                <a:solidFill>
                  <a:srgbClr val="FFFFCC"/>
                </a:solidFill>
              </a:rPr>
              <a:t>In a Living Organization hundreds of major and minor relationships among the components of the company are –</a:t>
            </a:r>
          </a:p>
          <a:p>
            <a:pPr lvl="1">
              <a:spcBef>
                <a:spcPts val="600"/>
              </a:spcBef>
              <a:buClr>
                <a:schemeClr val="bg2">
                  <a:lumMod val="75000"/>
                </a:schemeClr>
              </a:buClr>
              <a:buFont typeface="Wingdings" panose="05000000000000000000" pitchFamily="2" charset="2"/>
              <a:buChar char="v"/>
            </a:pPr>
            <a:r>
              <a:rPr lang="en-US" sz="1400" b="1" dirty="0">
                <a:solidFill>
                  <a:schemeClr val="bg1"/>
                </a:solidFill>
              </a:rPr>
              <a:t>perfectly in sync</a:t>
            </a:r>
          </a:p>
          <a:p>
            <a:pPr lvl="1">
              <a:spcBef>
                <a:spcPts val="600"/>
              </a:spcBef>
              <a:buClr>
                <a:schemeClr val="bg2">
                  <a:lumMod val="75000"/>
                </a:schemeClr>
              </a:buClr>
              <a:buFont typeface="Wingdings" panose="05000000000000000000" pitchFamily="2" charset="2"/>
              <a:buChar char="v"/>
            </a:pPr>
            <a:r>
              <a:rPr lang="en-US" sz="1400" b="1" dirty="0">
                <a:solidFill>
                  <a:schemeClr val="bg1"/>
                </a:solidFill>
              </a:rPr>
              <a:t>filled with </a:t>
            </a:r>
            <a:r>
              <a:rPr lang="en-US" sz="1400" b="1" dirty="0" smtClean="0">
                <a:solidFill>
                  <a:schemeClr val="bg1"/>
                </a:solidFill>
              </a:rPr>
              <a:t>energy</a:t>
            </a:r>
            <a:endParaRPr lang="en-US" sz="1400" b="1" dirty="0">
              <a:solidFill>
                <a:schemeClr val="bg1"/>
              </a:solidFill>
            </a:endParaRPr>
          </a:p>
          <a:p>
            <a:pPr lvl="1">
              <a:spcBef>
                <a:spcPts val="600"/>
              </a:spcBef>
              <a:buClr>
                <a:schemeClr val="bg2">
                  <a:lumMod val="75000"/>
                </a:schemeClr>
              </a:buClr>
              <a:buFont typeface="Wingdings" panose="05000000000000000000" pitchFamily="2" charset="2"/>
              <a:buChar char="v"/>
            </a:pPr>
            <a:r>
              <a:rPr lang="en-US" sz="1400" b="1" dirty="0">
                <a:solidFill>
                  <a:schemeClr val="bg1"/>
                </a:solidFill>
              </a:rPr>
              <a:t>producing maximum results</a:t>
            </a:r>
          </a:p>
          <a:p>
            <a:pPr lvl="1">
              <a:spcBef>
                <a:spcPts val="600"/>
              </a:spcBef>
              <a:buClr>
                <a:schemeClr val="bg2">
                  <a:lumMod val="75000"/>
                </a:schemeClr>
              </a:buClr>
              <a:buFont typeface="Wingdings" panose="05000000000000000000" pitchFamily="2" charset="2"/>
              <a:buChar char="v"/>
            </a:pPr>
            <a:r>
              <a:rPr lang="en-US" sz="1400" b="1" dirty="0">
                <a:solidFill>
                  <a:srgbClr val="FFFFCC"/>
                </a:solidFill>
              </a:rPr>
              <a:t>reflecting as </a:t>
            </a:r>
            <a:r>
              <a:rPr lang="en-US" sz="1400" b="1" u="sng" dirty="0">
                <a:solidFill>
                  <a:srgbClr val="FFFFCC"/>
                </a:solidFill>
              </a:rPr>
              <a:t>enormous success, profitability and joy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1" y="609600"/>
            <a:ext cx="1142999" cy="10294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07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1547</TotalTime>
  <Words>840</Words>
  <Application>Microsoft Office PowerPoint</Application>
  <PresentationFormat>On-screen Show (4:3)</PresentationFormat>
  <Paragraphs>59</Paragraphs>
  <Slides>10</Slides>
  <Notes>0</Notes>
  <HiddenSlides>0</HiddenSlides>
  <MMClips>2</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Pushpin</vt:lpstr>
      <vt:lpstr>The Living Organization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dc:creator>
  <cp:lastModifiedBy>Roy</cp:lastModifiedBy>
  <cp:revision>1824</cp:revision>
  <dcterms:created xsi:type="dcterms:W3CDTF">2014-01-31T13:25:30Z</dcterms:created>
  <dcterms:modified xsi:type="dcterms:W3CDTF">2014-07-15T01:13:17Z</dcterms:modified>
</cp:coreProperties>
</file>